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sldIdLst>
    <p:sldId id="265" r:id="rId2"/>
    <p:sldId id="258" r:id="rId3"/>
    <p:sldId id="260" r:id="rId4"/>
    <p:sldId id="261" r:id="rId5"/>
    <p:sldId id="262" r:id="rId6"/>
    <p:sldId id="263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3180" y="1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81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4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67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72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60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05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99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70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43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97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1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6E605-8DA8-49B6-ABBA-F618B605533F}" type="datetimeFigureOut">
              <a:rPr lang="pt-BR" smtClean="0"/>
              <a:t>21/07/2019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0C965-551B-4380-80CD-1F52F254DA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60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24" y="0"/>
            <a:ext cx="103028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35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63002"/>
              </p:ext>
            </p:extLst>
          </p:nvPr>
        </p:nvGraphicFramePr>
        <p:xfrm>
          <a:off x="110957" y="1235581"/>
          <a:ext cx="11941343" cy="5478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8506">
                  <a:extLst>
                    <a:ext uri="{9D8B030D-6E8A-4147-A177-3AD203B41FA5}">
                      <a16:colId xmlns:a16="http://schemas.microsoft.com/office/drawing/2014/main" val="2186762844"/>
                    </a:ext>
                  </a:extLst>
                </a:gridCol>
                <a:gridCol w="10722837">
                  <a:extLst>
                    <a:ext uri="{9D8B030D-6E8A-4147-A177-3AD203B41FA5}">
                      <a16:colId xmlns:a16="http://schemas.microsoft.com/office/drawing/2014/main" val="199347572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14h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Abertura do </a:t>
                      </a:r>
                      <a:r>
                        <a:rPr lang="pt-BR" sz="2800" kern="1200" dirty="0" smtClean="0">
                          <a:effectLst/>
                        </a:rPr>
                        <a:t>Evento – </a:t>
                      </a:r>
                      <a:r>
                        <a:rPr lang="pt-BR" sz="2800" i="1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Prof. Ademar</a:t>
                      </a:r>
                      <a:r>
                        <a:rPr lang="pt-BR" sz="2800" i="1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Dutra </a:t>
                      </a:r>
                      <a:r>
                        <a:rPr lang="pt-BR" sz="2800" kern="1200" baseline="0" dirty="0" smtClean="0">
                          <a:effectLst/>
                        </a:rPr>
                        <a:t>– Coordenador do Fórum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6031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i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Gustavo Salvador Pereira </a:t>
                      </a:r>
                      <a:r>
                        <a:rPr lang="pt-BR" sz="2800" kern="1200" dirty="0">
                          <a:effectLst/>
                        </a:rPr>
                        <a:t>- Presidente da SC Participações e </a:t>
                      </a:r>
                      <a:r>
                        <a:rPr lang="pt-BR" sz="2800" kern="1200" dirty="0" smtClean="0">
                          <a:effectLst/>
                        </a:rPr>
                        <a:t>Parcerias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521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14h15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O PAPEL DA ANTAQ E </a:t>
                      </a:r>
                      <a:r>
                        <a:rPr lang="pt-BR" sz="2800" kern="1200" dirty="0" smtClean="0">
                          <a:effectLst/>
                        </a:rPr>
                        <a:t>A FISCALIZAÇÃO </a:t>
                      </a:r>
                      <a:r>
                        <a:rPr lang="pt-BR" sz="2800" kern="1200" dirty="0">
                          <a:effectLst/>
                        </a:rPr>
                        <a:t>DOS PORTOS CATARINENSES – </a:t>
                      </a:r>
                      <a:r>
                        <a:rPr lang="pt-BR" sz="2800" b="1" i="1" kern="1200" dirty="0"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</a:rPr>
                        <a:t>Mário </a:t>
                      </a:r>
                      <a:r>
                        <a:rPr lang="pt-BR" sz="2800" b="1" i="1" kern="1200" dirty="0" err="1"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</a:rPr>
                        <a:t>Povia</a:t>
                      </a:r>
                      <a:r>
                        <a:rPr lang="pt-BR" sz="2800" kern="1200" dirty="0"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pt-BR" sz="2800" kern="1200" dirty="0">
                          <a:effectLst/>
                        </a:rPr>
                        <a:t>– Diretor Geral da ANTAQ / </a:t>
                      </a:r>
                      <a:r>
                        <a:rPr lang="pt-BR" sz="2800" b="1" i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Maurício Medeiros de Souza</a:t>
                      </a:r>
                      <a:r>
                        <a:rPr lang="pt-BR" sz="2800" kern="1200" dirty="0">
                          <a:effectLst/>
                        </a:rPr>
                        <a:t> - Chefe da Unidade Regional de Florianópolis da </a:t>
                      </a:r>
                      <a:r>
                        <a:rPr lang="pt-BR" sz="2800" kern="1200" dirty="0" smtClean="0">
                          <a:effectLst/>
                        </a:rPr>
                        <a:t>ANTAQ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888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15h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Debate / Discussão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26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15h40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DESCENTRALIZAÇÃO E DELEGAÇÃO DOS PORTOS ORGANIZADOS – </a:t>
                      </a:r>
                      <a:r>
                        <a:rPr lang="pt-BR" sz="2800" b="1" i="1" kern="1200" dirty="0"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</a:rPr>
                        <a:t>Alessandro Marques </a:t>
                      </a:r>
                      <a:r>
                        <a:rPr lang="pt-BR" sz="2800" kern="1200" dirty="0">
                          <a:effectLst/>
                        </a:rPr>
                        <a:t>- Coordenador Geral de Descentralização e Delegações da Secretaria Nacional de Portos e Transportes </a:t>
                      </a:r>
                      <a:r>
                        <a:rPr lang="pt-BR" sz="2800" kern="1200" dirty="0" err="1" smtClean="0">
                          <a:effectLst/>
                        </a:rPr>
                        <a:t>Aquaviários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1656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16h25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Debate /discussão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06042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17h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effectLst/>
                        </a:rPr>
                        <a:t>Encerramento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7270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i="1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Gustavo Salvador Pereira </a:t>
                      </a:r>
                      <a:r>
                        <a:rPr lang="pt-BR" sz="2800" kern="1200" dirty="0">
                          <a:effectLst/>
                        </a:rPr>
                        <a:t>- Presidente da SC Participações e Parcerias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317910"/>
                  </a:ext>
                </a:extLst>
              </a:tr>
            </a:tbl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062" y="26270"/>
            <a:ext cx="6180481" cy="1009254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10957" y="327637"/>
            <a:ext cx="4767652" cy="70788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4000" dirty="0" smtClean="0"/>
              <a:t>P R O G R A M A Ç Ã O</a:t>
            </a:r>
            <a:endParaRPr lang="pt-BR" sz="4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4412" y="52540"/>
            <a:ext cx="2377588" cy="98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966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sp>
        <p:nvSpPr>
          <p:cNvPr id="7" name="CaixaDeTexto 6"/>
          <p:cNvSpPr txBox="1"/>
          <p:nvPr/>
        </p:nvSpPr>
        <p:spPr>
          <a:xfrm>
            <a:off x="3931803" y="431927"/>
            <a:ext cx="26240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OBJETIVOS </a:t>
            </a:r>
          </a:p>
          <a:p>
            <a:r>
              <a:rPr lang="pt-BR" sz="4000" b="1" dirty="0" smtClean="0"/>
              <a:t>DO FÓRUM</a:t>
            </a:r>
            <a:endParaRPr lang="pt-BR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422524" y="2078674"/>
            <a:ext cx="1176947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pt-BR" sz="3600" dirty="0" smtClean="0"/>
              <a:t>Contribuir para </a:t>
            </a:r>
            <a:r>
              <a:rPr lang="pt-BR" sz="3600" dirty="0"/>
              <a:t>o desenvolvimento do Setor Portuário </a:t>
            </a:r>
            <a:r>
              <a:rPr lang="pt-BR" sz="3600" dirty="0" smtClean="0"/>
              <a:t>Catarinense.</a:t>
            </a:r>
          </a:p>
          <a:p>
            <a:pPr>
              <a:spcAft>
                <a:spcPts val="300"/>
              </a:spcAft>
            </a:pPr>
            <a:endParaRPr lang="pt-BR" sz="3600" dirty="0"/>
          </a:p>
          <a:p>
            <a:pPr marL="571500" indent="-5715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pt-BR" sz="3600" dirty="0"/>
              <a:t>Fomentar a melhoria da competitividade do setor.</a:t>
            </a:r>
          </a:p>
          <a:p>
            <a:pPr>
              <a:spcAft>
                <a:spcPts val="300"/>
              </a:spcAft>
            </a:pPr>
            <a:endParaRPr lang="pt-BR" sz="3600" dirty="0"/>
          </a:p>
          <a:p>
            <a:pPr marL="571500" indent="-571500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pt-BR" sz="3600" dirty="0"/>
              <a:t>Monitorar e discutir os gargalos logísticos do Estado que impactam no Setor </a:t>
            </a:r>
            <a:r>
              <a:rPr lang="pt-BR" sz="3600" dirty="0" smtClean="0"/>
              <a:t>Portuário.</a:t>
            </a:r>
            <a:endParaRPr lang="pt-BR" sz="36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08959" cy="161044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700" y="0"/>
            <a:ext cx="2095500" cy="143205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300" y="10337"/>
            <a:ext cx="2673757" cy="110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444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sp>
        <p:nvSpPr>
          <p:cNvPr id="7" name="CaixaDeTexto 6"/>
          <p:cNvSpPr txBox="1"/>
          <p:nvPr/>
        </p:nvSpPr>
        <p:spPr>
          <a:xfrm>
            <a:off x="3931803" y="143500"/>
            <a:ext cx="26240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OBJETIVOS </a:t>
            </a:r>
          </a:p>
          <a:p>
            <a:r>
              <a:rPr lang="pt-BR" sz="4000" b="1" dirty="0" smtClean="0"/>
              <a:t>DO FÓRUM</a:t>
            </a:r>
            <a:endParaRPr lang="pt-BR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294187" y="1695181"/>
            <a:ext cx="1176947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/>
              <a:t>Oportunizar que cada Complexo / Porto Organizado / TUP apresente suas demandas, incluindo o desempenho e melhorias de gestão</a:t>
            </a:r>
            <a:r>
              <a:rPr lang="pt-BR" sz="3600" dirty="0" smtClean="0"/>
              <a:t>.</a:t>
            </a:r>
          </a:p>
          <a:p>
            <a:pPr lvl="0"/>
            <a:endParaRPr lang="pt-BR" sz="2000" dirty="0"/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Acompanhar </a:t>
            </a:r>
            <a:r>
              <a:rPr lang="pt-BR" sz="3600" dirty="0"/>
              <a:t>as tendências do Setor Portuário brasileiro e mundial, a partir da visão de especialistas, com ênfase na realidade catarinense</a:t>
            </a:r>
            <a:r>
              <a:rPr lang="pt-BR" sz="3600" dirty="0" smtClean="0"/>
              <a:t>.</a:t>
            </a:r>
          </a:p>
          <a:p>
            <a:pPr lvl="0"/>
            <a:endParaRPr lang="pt-BR" sz="2000" dirty="0"/>
          </a:p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/>
              <a:t>Promover a integração e sinergia entre os dirigentes dos portos catarinenses.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08959" cy="1610441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700" y="0"/>
            <a:ext cx="2095500" cy="143205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300" y="10337"/>
            <a:ext cx="2673757" cy="110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226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sp>
        <p:nvSpPr>
          <p:cNvPr id="7" name="CaixaDeTexto 6"/>
          <p:cNvSpPr txBox="1"/>
          <p:nvPr/>
        </p:nvSpPr>
        <p:spPr>
          <a:xfrm>
            <a:off x="3520391" y="625725"/>
            <a:ext cx="3542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PERIODICIDADE</a:t>
            </a:r>
            <a:endParaRPr lang="pt-BR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1435616" y="2312573"/>
            <a:ext cx="9094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Encontros Bimensais</a:t>
            </a:r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1435616" y="3937867"/>
            <a:ext cx="8651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Duração de cada encontro: até 3 horas</a:t>
            </a:r>
            <a:endParaRPr lang="pt-BR" sz="2000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08959" cy="161044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700" y="0"/>
            <a:ext cx="2095500" cy="143205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300" y="10337"/>
            <a:ext cx="2673757" cy="110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97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blob:https://web.whatsapp.com/08b701c5-d796-4b6b-96b8-5210c574a81d"/>
          <p:cNvSpPr>
            <a:spLocks noChangeAspect="1" noChangeArrowheads="1"/>
          </p:cNvSpPr>
          <p:nvPr/>
        </p:nvSpPr>
        <p:spPr bwMode="auto">
          <a:xfrm>
            <a:off x="-12678677" y="-7864906"/>
            <a:ext cx="963319" cy="96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88996" tIns="144498" rIns="288996" bIns="144498" numCol="1" anchor="t" anchorCtr="0" compatLnSpc="1">
            <a:prstTxWarp prst="textNoShape">
              <a:avLst/>
            </a:prstTxWarp>
          </a:bodyPr>
          <a:lstStyle/>
          <a:p>
            <a:endParaRPr lang="pt-BR" sz="5689"/>
          </a:p>
        </p:txBody>
      </p:sp>
      <p:sp>
        <p:nvSpPr>
          <p:cNvPr id="7" name="CaixaDeTexto 6"/>
          <p:cNvSpPr txBox="1"/>
          <p:nvPr/>
        </p:nvSpPr>
        <p:spPr>
          <a:xfrm>
            <a:off x="3343928" y="805220"/>
            <a:ext cx="3467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METODOLOGIA</a:t>
            </a:r>
            <a:endParaRPr lang="pt-BR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781098" y="2014419"/>
            <a:ext cx="111927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Apresentação de </a:t>
            </a:r>
            <a:r>
              <a:rPr lang="pt-BR" sz="3600" dirty="0" smtClean="0"/>
              <a:t>temas específicos, </a:t>
            </a:r>
            <a:r>
              <a:rPr lang="pt-BR" sz="3600" dirty="0" smtClean="0"/>
              <a:t>por </a:t>
            </a:r>
            <a:r>
              <a:rPr lang="pt-BR" sz="3600" dirty="0" smtClean="0"/>
              <a:t>especialistas</a:t>
            </a:r>
            <a:endParaRPr lang="pt-BR" sz="3600" dirty="0" smtClean="0"/>
          </a:p>
          <a:p>
            <a:pPr lvl="0"/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781098" y="3191530"/>
            <a:ext cx="1126973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Apresentação </a:t>
            </a:r>
            <a:r>
              <a:rPr lang="pt-BR" sz="3600" dirty="0" smtClean="0"/>
              <a:t>/ Participação dos </a:t>
            </a:r>
            <a:r>
              <a:rPr lang="pt-BR" sz="3600" dirty="0" smtClean="0"/>
              <a:t>Dirigentes dos cinco principais </a:t>
            </a:r>
            <a:r>
              <a:rPr lang="pt-BR" sz="3600" dirty="0" smtClean="0"/>
              <a:t>portos / </a:t>
            </a:r>
            <a:r>
              <a:rPr lang="pt-BR" sz="3600" dirty="0" err="1" smtClean="0"/>
              <a:t>TUPs</a:t>
            </a:r>
            <a:r>
              <a:rPr lang="pt-BR" sz="3600" dirty="0" smtClean="0"/>
              <a:t> </a:t>
            </a:r>
            <a:endParaRPr lang="pt-BR" sz="3600" dirty="0" smtClean="0"/>
          </a:p>
          <a:p>
            <a:pPr lvl="0"/>
            <a:endParaRPr lang="pt-BR" sz="2000" dirty="0"/>
          </a:p>
        </p:txBody>
      </p:sp>
      <p:sp>
        <p:nvSpPr>
          <p:cNvPr id="10" name="Retângulo 9"/>
          <p:cNvSpPr/>
          <p:nvPr/>
        </p:nvSpPr>
        <p:spPr>
          <a:xfrm>
            <a:off x="781098" y="4721123"/>
            <a:ext cx="11116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Resultado do monitoramento dos gargalos logísticos</a:t>
            </a:r>
            <a:endParaRPr lang="pt-BR" sz="2000" dirty="0"/>
          </a:p>
        </p:txBody>
      </p:sp>
      <p:sp>
        <p:nvSpPr>
          <p:cNvPr id="11" name="Retângulo 10"/>
          <p:cNvSpPr/>
          <p:nvPr/>
        </p:nvSpPr>
        <p:spPr>
          <a:xfrm>
            <a:off x="781098" y="5785686"/>
            <a:ext cx="10711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Wingdings" panose="05000000000000000000" pitchFamily="2" charset="2"/>
              <a:buChar char="q"/>
            </a:pPr>
            <a:r>
              <a:rPr lang="pt-BR" sz="3600" dirty="0" smtClean="0"/>
              <a:t>Debate /discussão</a:t>
            </a:r>
            <a:endParaRPr lang="pt-BR" sz="20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08959" cy="1610441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700" y="0"/>
            <a:ext cx="2095500" cy="143205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2300" y="10337"/>
            <a:ext cx="2673757" cy="110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31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244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23</cp:revision>
  <dcterms:created xsi:type="dcterms:W3CDTF">2019-05-11T14:44:13Z</dcterms:created>
  <dcterms:modified xsi:type="dcterms:W3CDTF">2019-07-22T03:40:57Z</dcterms:modified>
</cp:coreProperties>
</file>