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93" r:id="rId4"/>
    <p:sldId id="299" r:id="rId5"/>
    <p:sldId id="317" r:id="rId6"/>
    <p:sldId id="309" r:id="rId7"/>
    <p:sldId id="310" r:id="rId8"/>
    <p:sldId id="302" r:id="rId9"/>
    <p:sldId id="304" r:id="rId10"/>
    <p:sldId id="294" r:id="rId11"/>
    <p:sldId id="306" r:id="rId12"/>
    <p:sldId id="308" r:id="rId13"/>
    <p:sldId id="307" r:id="rId14"/>
    <p:sldId id="305" r:id="rId15"/>
    <p:sldId id="298" r:id="rId16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poldo.kirchner\Downloads\98d8cf4f926443acb301b1279b9f804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Document_CH240!$A$11</c:f>
              <c:strCache>
                <c:ptCount val="1"/>
                <c:pt idx="0">
                  <c:v>Granel Sólido</c:v>
                </c:pt>
              </c:strCache>
            </c:strRef>
          </c:tx>
          <c:dPt>
            <c:idx val="0"/>
            <c:bubble3D val="0"/>
            <c:spPr>
              <a:solidFill>
                <a:srgbClr val="32AAA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48-4B06-98C8-D96C0263D718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48-4B06-98C8-D96C0263D718}"/>
              </c:ext>
            </c:extLst>
          </c:dPt>
          <c:val>
            <c:numRef>
              <c:f>Document_CH240!$B$11:$C$11</c:f>
              <c:numCache>
                <c:formatCode>0%</c:formatCode>
                <c:ptCount val="2"/>
                <c:pt idx="0">
                  <c:v>0.63670332339860503</c:v>
                </c:pt>
                <c:pt idx="1">
                  <c:v>0.36329667660139497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048-4B06-98C8-D96C0263D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Document_CH240!$A$12</c:f>
              <c:strCache>
                <c:ptCount val="1"/>
                <c:pt idx="0">
                  <c:v>Granel Líquido e Gasoso</c:v>
                </c:pt>
              </c:strCache>
            </c:strRef>
          </c:tx>
          <c:dPt>
            <c:idx val="0"/>
            <c:bubble3D val="0"/>
            <c:spPr>
              <a:solidFill>
                <a:srgbClr val="4CC4D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F2-4CCA-A0B0-26AA590DA42E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F2-4CCA-A0B0-26AA590DA42E}"/>
              </c:ext>
            </c:extLst>
          </c:dPt>
          <c:val>
            <c:numRef>
              <c:f>Document_CH240!$B$12:$C$12</c:f>
              <c:numCache>
                <c:formatCode>0%</c:formatCode>
                <c:ptCount val="2"/>
                <c:pt idx="0">
                  <c:v>0.21143756165992619</c:v>
                </c:pt>
                <c:pt idx="1">
                  <c:v>0.78856243834007378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F2-4CCA-A0B0-26AA590DA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Document_CH240!$A$13</c:f>
              <c:strCache>
                <c:ptCount val="1"/>
                <c:pt idx="0">
                  <c:v>Carga Conteinerizada</c:v>
                </c:pt>
              </c:strCache>
            </c:strRef>
          </c:tx>
          <c:dPt>
            <c:idx val="0"/>
            <c:bubble3D val="0"/>
            <c:spPr>
              <a:solidFill>
                <a:srgbClr val="FFCF6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B7-4D04-9AB8-1E3824B6B414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B7-4D04-9AB8-1E3824B6B414}"/>
              </c:ext>
            </c:extLst>
          </c:dPt>
          <c:val>
            <c:numRef>
              <c:f>Document_CH240!$B$13:$C$13</c:f>
              <c:numCache>
                <c:formatCode>0%</c:formatCode>
                <c:ptCount val="2"/>
                <c:pt idx="0">
                  <c:v>0.10080163093256179</c:v>
                </c:pt>
                <c:pt idx="1">
                  <c:v>0.89919836906743822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2B7-4D04-9AB8-1E3824B6B4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Document_CH240!$A$14</c:f>
              <c:strCache>
                <c:ptCount val="1"/>
                <c:pt idx="0">
                  <c:v>Carga Geral</c:v>
                </c:pt>
              </c:strCache>
            </c:strRef>
          </c:tx>
          <c:dPt>
            <c:idx val="0"/>
            <c:bubble3D val="0"/>
            <c:spPr>
              <a:solidFill>
                <a:srgbClr val="F18D4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2C-409C-B5A7-6E2D27C85643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D2C-409C-B5A7-6E2D27C85643}"/>
              </c:ext>
            </c:extLst>
          </c:dPt>
          <c:val>
            <c:numRef>
              <c:f>Document_CH240!$B$14:$C$14</c:f>
              <c:numCache>
                <c:formatCode>0%</c:formatCode>
                <c:ptCount val="2"/>
                <c:pt idx="0">
                  <c:v>5.1057484008867879E-2</c:v>
                </c:pt>
                <c:pt idx="1">
                  <c:v>0.94894251599113211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D2C-409C-B5A7-6E2D27C85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26913509223304"/>
          <c:y val="2.579253899575263E-2"/>
          <c:w val="0.87984786742732957"/>
          <c:h val="0.86617567913121418"/>
        </c:manualLayout>
      </c:layout>
      <c:lineChart>
        <c:grouping val="standard"/>
        <c:varyColors val="0"/>
        <c:ser>
          <c:idx val="0"/>
          <c:order val="0"/>
          <c:tx>
            <c:strRef>
              <c:f>'[98d8cf4f926443acb301b1279b9f8049.xlsx]Plan1'!$B$21</c:f>
              <c:strCache>
                <c:ptCount val="1"/>
                <c:pt idx="0">
                  <c:v>Porto Privado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635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'[98d8cf4f926443acb301b1279b9f8049.xlsx]Plan1'!$A$22:$A$30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strCache>
            </c:strRef>
          </c:cat>
          <c:val>
            <c:numRef>
              <c:f>'[98d8cf4f926443acb301b1279b9f8049.xlsx]Plan1'!$B$22:$B$30</c:f>
              <c:numCache>
                <c:formatCode>_-* #,##0_-;\-* #,##0_-;_-* "-"??_-;_-@_-</c:formatCode>
                <c:ptCount val="9"/>
                <c:pt idx="0">
                  <c:v>543001088.20199013</c:v>
                </c:pt>
                <c:pt idx="1">
                  <c:v>576552941.45891798</c:v>
                </c:pt>
                <c:pt idx="2">
                  <c:v>587559351.76402128</c:v>
                </c:pt>
                <c:pt idx="3">
                  <c:v>592665078.25991344</c:v>
                </c:pt>
                <c:pt idx="4">
                  <c:v>620054512.86804008</c:v>
                </c:pt>
                <c:pt idx="5">
                  <c:v>656668757.46803582</c:v>
                </c:pt>
                <c:pt idx="6">
                  <c:v>659982587.16607845</c:v>
                </c:pt>
                <c:pt idx="7">
                  <c:v>722743310.96547282</c:v>
                </c:pt>
                <c:pt idx="8">
                  <c:v>744950375.165043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'[98d8cf4f926443acb301b1279b9f8049.xlsx]Plan1'!$C$21</c:f>
              <c:strCache>
                <c:ptCount val="1"/>
                <c:pt idx="0">
                  <c:v>Porto Público</c:v>
                </c:pt>
              </c:strCache>
            </c:strRef>
          </c:tx>
          <c:spPr>
            <a:ln w="317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63500">
                <a:solidFill>
                  <a:srgbClr val="0070C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'[98d8cf4f926443acb301b1279b9f8049.xlsx]Plan1'!$A$22:$A$30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strCache>
            </c:strRef>
          </c:cat>
          <c:val>
            <c:numRef>
              <c:f>'[98d8cf4f926443acb301b1279b9f8049.xlsx]Plan1'!$C$22:$C$30</c:f>
              <c:numCache>
                <c:formatCode>_-* #,##0_-;\-* #,##0_-;_-* "-"??_-;_-@_-</c:formatCode>
                <c:ptCount val="9"/>
                <c:pt idx="0">
                  <c:v>297152610.19701731</c:v>
                </c:pt>
                <c:pt idx="1">
                  <c:v>310850774.7209686</c:v>
                </c:pt>
                <c:pt idx="2">
                  <c:v>316839392.53102779</c:v>
                </c:pt>
                <c:pt idx="3">
                  <c:v>336686332.89504772</c:v>
                </c:pt>
                <c:pt idx="4">
                  <c:v>348827150.95421249</c:v>
                </c:pt>
                <c:pt idx="5">
                  <c:v>351635888.72719109</c:v>
                </c:pt>
                <c:pt idx="6">
                  <c:v>342849451.55327481</c:v>
                </c:pt>
                <c:pt idx="7">
                  <c:v>365063555.28117192</c:v>
                </c:pt>
                <c:pt idx="8">
                  <c:v>374819701.56216133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44020384"/>
        <c:axId val="-1144025824"/>
      </c:lineChart>
      <c:catAx>
        <c:axId val="-114402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144025824"/>
        <c:crosses val="autoZero"/>
        <c:auto val="1"/>
        <c:lblAlgn val="ctr"/>
        <c:lblOffset val="100"/>
        <c:noMultiLvlLbl val="0"/>
      </c:catAx>
      <c:valAx>
        <c:axId val="-114402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14402038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8.2814239523573609E-3"/>
                <c:y val="1.4810677778813746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t-BR" sz="1600"/>
                    <a:t>Milhões de Toneladas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082042923118722"/>
          <c:y val="0.80967266369353963"/>
          <c:w val="0.43565303546031292"/>
          <c:h val="7.07437464170618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5665F-9E13-441B-A7E5-ADCCC9409985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EFC22-E8B8-48B6-88D8-E6F077F783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68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85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69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5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37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47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3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70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90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BDDC3"/>
              </a:solidFill>
            </a:endParaRP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E48B1E6-5C74-4D16-B924-97881EBA2F31}" type="slidenum">
              <a:rPr lang="pt-BR" smtClean="0">
                <a:solidFill>
                  <a:srgbClr val="EBDDC3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23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5F67886-CD55-4150-9D8D-52A8E46ED94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2663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1AF499-04B4-4398-B069-DFDC9A77C33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71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C449376B-0FC6-4CBC-85B6-F185B4756DC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95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0CA53786-1F41-448E-A867-F8F7008CC2F9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6355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26B79C-5FAB-4017-B3CF-8C1EFF4EFC4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98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3FF010B-9470-4111-BE46-6532DE509E4C}" type="slidenum">
              <a:rPr lang="pt-BR" smtClean="0">
                <a:solidFill>
                  <a:srgbClr val="775F55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39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F70F5F-EF76-48CE-957B-6ED677125DEE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751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488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5B6A5285-EF16-4948-AF71-F7B878CEDE1C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6287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E5932-DC5E-4C48-A0ED-FBB78191433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3681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Retângulo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pPr>
              <a:defRPr/>
            </a:pPr>
            <a:fld id="{00527C58-9804-469A-A8D3-680617ED282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3818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826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38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016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20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41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26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5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34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42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22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34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173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>
              <a:solidFill>
                <a:srgbClr val="775F55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5F67886-CD55-4150-9D8D-52A8E46ED943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8024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46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55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08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09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5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87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A71A8-6CEE-4D32-815F-4DCD8BB9CFB6}" type="datetimeFigureOut">
              <a:rPr lang="pt-BR" smtClean="0"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5A65-0093-41C6-B1CE-DE2EF68330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88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pt-BR" b="1" dirty="0">
              <a:solidFill>
                <a:srgbClr val="775F5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b="1" dirty="0">
              <a:solidFill>
                <a:srgbClr val="775F5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000" b="1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CBB52E5-E25B-46A2-9AE1-EE537F6F3158}" type="slidenum">
              <a:rPr lang="pt-BR" smtClean="0">
                <a:latin typeface="Calibri" pitchFamily="34" charset="0"/>
                <a:cs typeface="Arial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‹nº›</a:t>
            </a:fld>
            <a:endParaRPr lang="pt-BR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fld id="{90298CD5-6C1E-4009-B41F-6DF62E31D3BE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/>
              <a:t>7/21/2019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98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8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356992"/>
            <a:ext cx="12192000" cy="1368152"/>
          </a:xfrm>
          <a:prstGeom prst="rect">
            <a:avLst/>
          </a:prstGeom>
          <a:solidFill>
            <a:srgbClr val="F1740D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2"/>
          <p:cNvSpPr>
            <a:spLocks noGrp="1"/>
          </p:cNvSpPr>
          <p:nvPr>
            <p:ph type="subTitle" idx="1"/>
          </p:nvPr>
        </p:nvSpPr>
        <p:spPr>
          <a:xfrm>
            <a:off x="406400" y="4725143"/>
            <a:ext cx="10676759" cy="2048190"/>
          </a:xfrm>
        </p:spPr>
        <p:txBody>
          <a:bodyPr>
            <a:normAutofit fontScale="55000" lnSpcReduction="20000"/>
          </a:bodyPr>
          <a:lstStyle/>
          <a:p>
            <a:pPr algn="ctr"/>
            <a:endParaRPr lang="pt-BR" sz="18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pt-BR" sz="6400" b="1" dirty="0" smtClean="0"/>
              <a:t>II FÓRUM CATARINENSE DO SETOR PORTUÁRIO</a:t>
            </a:r>
            <a:endParaRPr lang="pt-BR" sz="6400" b="1" dirty="0" smtClean="0"/>
          </a:p>
          <a:p>
            <a:pPr algn="ctr"/>
            <a:r>
              <a:rPr lang="pt-BR" sz="6400" b="1" dirty="0" smtClean="0"/>
              <a:t>O Papel da ANTAQ e Fiscalização dos Portos Catarinenses </a:t>
            </a:r>
            <a:endParaRPr lang="pt-BR" sz="6400" b="1" dirty="0" smtClean="0"/>
          </a:p>
          <a:p>
            <a:pPr algn="ctr"/>
            <a:r>
              <a:rPr lang="pt-BR" sz="4200" b="1" dirty="0" smtClean="0"/>
              <a:t>Mário Povia - Diretor-Geral da ANTAQ</a:t>
            </a:r>
          </a:p>
          <a:p>
            <a:pPr algn="ctr"/>
            <a:r>
              <a:rPr lang="pt-BR" sz="4200" b="1" smtClean="0"/>
              <a:t>Florianópolis, 22 </a:t>
            </a:r>
            <a:r>
              <a:rPr lang="pt-BR" sz="4200" b="1" dirty="0" smtClean="0"/>
              <a:t>de julho de 2019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11" y="3481373"/>
            <a:ext cx="2090908" cy="111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55" y="9236"/>
            <a:ext cx="6252446" cy="334775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5"/>
            <a:ext cx="5939555" cy="33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/>
        </p:nvSpPr>
        <p:spPr>
          <a:xfrm>
            <a:off x="-996608" y="-494366"/>
            <a:ext cx="15476229" cy="899885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b="1" dirty="0">
              <a:solidFill>
                <a:prstClr val="black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6462106" y="2493732"/>
            <a:ext cx="2884449" cy="1790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DESAFIOS </a:t>
            </a:r>
          </a:p>
          <a:p>
            <a:pPr algn="ctr"/>
            <a:r>
              <a:rPr lang="pt-BR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SETORIAIS</a:t>
            </a:r>
            <a:endParaRPr sz="1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526924" y="295942"/>
            <a:ext cx="3010919" cy="2197790"/>
            <a:chOff x="4649580" y="295942"/>
            <a:chExt cx="3010919" cy="2197790"/>
          </a:xfrm>
        </p:grpSpPr>
        <p:sp>
          <p:nvSpPr>
            <p:cNvPr id="11" name="Elipse 10"/>
            <p:cNvSpPr/>
            <p:nvPr/>
          </p:nvSpPr>
          <p:spPr>
            <a:xfrm>
              <a:off x="4649580" y="295942"/>
              <a:ext cx="3010919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FORTALECIMENTO DA AUTORIDADE PORTUÁRIA 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2" name="Conector de seta reta 11"/>
            <p:cNvCxnSpPr>
              <a:endCxn id="11" idx="4"/>
            </p:cNvCxnSpPr>
            <p:nvPr/>
          </p:nvCxnSpPr>
          <p:spPr>
            <a:xfrm flipH="1" flipV="1">
              <a:off x="6155040" y="1483942"/>
              <a:ext cx="54032" cy="10097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4619297" y="1436694"/>
            <a:ext cx="2580035" cy="1311189"/>
            <a:chOff x="3197988" y="1436694"/>
            <a:chExt cx="2124000" cy="1311189"/>
          </a:xfrm>
        </p:grpSpPr>
        <p:sp>
          <p:nvSpPr>
            <p:cNvPr id="14" name="Elipse 13"/>
            <p:cNvSpPr/>
            <p:nvPr/>
          </p:nvSpPr>
          <p:spPr>
            <a:xfrm>
              <a:off x="3197988" y="1436694"/>
              <a:ext cx="2124000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GESTÃO PORTUÁRIA PROFISSIONAL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5" name="Conector de seta reta 14"/>
            <p:cNvCxnSpPr/>
            <p:nvPr/>
          </p:nvCxnSpPr>
          <p:spPr>
            <a:xfrm flipH="1" flipV="1">
              <a:off x="4945086" y="2485721"/>
              <a:ext cx="369086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8699775" y="1416597"/>
            <a:ext cx="2943388" cy="1624579"/>
            <a:chOff x="6822430" y="1416598"/>
            <a:chExt cx="2943388" cy="1339296"/>
          </a:xfrm>
        </p:grpSpPr>
        <p:sp>
          <p:nvSpPr>
            <p:cNvPr id="17" name="Elipse 16"/>
            <p:cNvSpPr/>
            <p:nvPr/>
          </p:nvSpPr>
          <p:spPr>
            <a:xfrm>
              <a:off x="6822430" y="1416598"/>
              <a:ext cx="2943388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CAP DIFERENCIADO COM FOCO NO PLANEJAMENTO LOCAL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8" name="Conector de seta reta 17"/>
            <p:cNvCxnSpPr/>
            <p:nvPr/>
          </p:nvCxnSpPr>
          <p:spPr>
            <a:xfrm flipV="1">
              <a:off x="7092280" y="2493732"/>
              <a:ext cx="288032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3728546" y="4005064"/>
            <a:ext cx="3466819" cy="1391908"/>
            <a:chOff x="2521652" y="4005064"/>
            <a:chExt cx="2796367" cy="1391908"/>
          </a:xfrm>
        </p:grpSpPr>
        <p:sp>
          <p:nvSpPr>
            <p:cNvPr id="20" name="Elipse 19"/>
            <p:cNvSpPr/>
            <p:nvPr/>
          </p:nvSpPr>
          <p:spPr>
            <a:xfrm>
              <a:off x="2521652" y="4005064"/>
              <a:ext cx="2770193" cy="139190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REVISÃO </a:t>
              </a:r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DA </a:t>
              </a:r>
              <a:r>
                <a:rPr lang="pt-BR" sz="14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CONCEPÇÃO NO MODELO DE EXPLORAÇÃO DE </a:t>
              </a:r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PORTOS PÚBLICOS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1" name="Conector de seta reta 20"/>
            <p:cNvCxnSpPr>
              <a:endCxn id="20" idx="7"/>
            </p:cNvCxnSpPr>
            <p:nvPr/>
          </p:nvCxnSpPr>
          <p:spPr>
            <a:xfrm flipH="1">
              <a:off x="4886158" y="4005064"/>
              <a:ext cx="431861" cy="2038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8768772" y="3613667"/>
            <a:ext cx="3423227" cy="1934602"/>
            <a:chOff x="6822428" y="3934897"/>
            <a:chExt cx="3423227" cy="1438319"/>
          </a:xfrm>
        </p:grpSpPr>
        <p:sp>
          <p:nvSpPr>
            <p:cNvPr id="23" name="Elipse 22"/>
            <p:cNvSpPr/>
            <p:nvPr/>
          </p:nvSpPr>
          <p:spPr>
            <a:xfrm>
              <a:off x="6822428" y="4185216"/>
              <a:ext cx="3423227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NOVO MODELO DE CONTRATAÇÃO DE </a:t>
              </a:r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DRAGAGEM OU GESTÃO DE CANAL DE ACESSO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4" name="Conector de seta reta 23"/>
            <p:cNvCxnSpPr/>
            <p:nvPr/>
          </p:nvCxnSpPr>
          <p:spPr>
            <a:xfrm>
              <a:off x="7236296" y="3934897"/>
              <a:ext cx="424203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6331961" y="3797191"/>
            <a:ext cx="3144737" cy="3131448"/>
            <a:chOff x="4584762" y="4283884"/>
            <a:chExt cx="3144737" cy="2628936"/>
          </a:xfrm>
        </p:grpSpPr>
        <p:sp>
          <p:nvSpPr>
            <p:cNvPr id="26" name="Elipse 25"/>
            <p:cNvSpPr/>
            <p:nvPr/>
          </p:nvSpPr>
          <p:spPr>
            <a:xfrm>
              <a:off x="4584762" y="5515042"/>
              <a:ext cx="3144737" cy="139777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b="1" dirty="0" smtClean="0">
                <a:solidFill>
                  <a:prstClr val="black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LICENCIAMENTOS CONJUNTOS</a:t>
              </a:r>
            </a:p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(LICENÇAS, ALVARÁS E AUTORIZAÇÕES)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  <a:p>
              <a:pPr algn="ctr"/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7" name="Conector de seta reta 26"/>
            <p:cNvCxnSpPr/>
            <p:nvPr/>
          </p:nvCxnSpPr>
          <p:spPr>
            <a:xfrm>
              <a:off x="6209071" y="4283884"/>
              <a:ext cx="0" cy="14311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tângulo 28"/>
          <p:cNvSpPr/>
          <p:nvPr/>
        </p:nvSpPr>
        <p:spPr>
          <a:xfrm>
            <a:off x="6003632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6826275" y="2493732"/>
            <a:ext cx="2520280" cy="1790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TENDÊNCIAS DO SETOR AQUAVIÁRIO</a:t>
            </a:r>
            <a:endParaRPr sz="1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526924" y="295942"/>
            <a:ext cx="3010919" cy="2197790"/>
            <a:chOff x="4649580" y="295942"/>
            <a:chExt cx="3010919" cy="2197790"/>
          </a:xfrm>
        </p:grpSpPr>
        <p:sp>
          <p:nvSpPr>
            <p:cNvPr id="11" name="Elipse 10"/>
            <p:cNvSpPr/>
            <p:nvPr/>
          </p:nvSpPr>
          <p:spPr>
            <a:xfrm>
              <a:off x="4649580" y="295942"/>
              <a:ext cx="3010919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RACIONALIZAÇÃO DE ACESSOS (VTMIS E AGENDAMENTOS)</a:t>
              </a:r>
            </a:p>
          </p:txBody>
        </p:sp>
        <p:cxnSp>
          <p:nvCxnSpPr>
            <p:cNvPr id="12" name="Conector de seta reta 11"/>
            <p:cNvCxnSpPr>
              <a:endCxn id="11" idx="4"/>
            </p:cNvCxnSpPr>
            <p:nvPr/>
          </p:nvCxnSpPr>
          <p:spPr>
            <a:xfrm flipH="1" flipV="1">
              <a:off x="6155040" y="1483942"/>
              <a:ext cx="54032" cy="10097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4619297" y="1436694"/>
            <a:ext cx="2580035" cy="1311189"/>
            <a:chOff x="3197988" y="1436694"/>
            <a:chExt cx="2124000" cy="1311189"/>
          </a:xfrm>
        </p:grpSpPr>
        <p:sp>
          <p:nvSpPr>
            <p:cNvPr id="14" name="Elipse 13"/>
            <p:cNvSpPr/>
            <p:nvPr/>
          </p:nvSpPr>
          <p:spPr>
            <a:xfrm>
              <a:off x="3197988" y="1436694"/>
              <a:ext cx="2124000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REDUÇÃO DA BUROCRACIA</a:t>
              </a:r>
            </a:p>
          </p:txBody>
        </p:sp>
        <p:cxnSp>
          <p:nvCxnSpPr>
            <p:cNvPr id="15" name="Conector de seta reta 14"/>
            <p:cNvCxnSpPr/>
            <p:nvPr/>
          </p:nvCxnSpPr>
          <p:spPr>
            <a:xfrm flipH="1" flipV="1">
              <a:off x="4945086" y="2485721"/>
              <a:ext cx="369086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8699775" y="1416597"/>
            <a:ext cx="2943388" cy="1624579"/>
            <a:chOff x="6822430" y="1416598"/>
            <a:chExt cx="2943388" cy="1339296"/>
          </a:xfrm>
        </p:grpSpPr>
        <p:sp>
          <p:nvSpPr>
            <p:cNvPr id="17" name="Elipse 16"/>
            <p:cNvSpPr/>
            <p:nvPr/>
          </p:nvSpPr>
          <p:spPr>
            <a:xfrm>
              <a:off x="6822430" y="1416598"/>
              <a:ext cx="2943388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INCORPORAÇÃO </a:t>
              </a:r>
              <a:r>
                <a:rPr lang="pt-BR" sz="14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DE TI (PSP, CARGA INGELIGRENTE, </a:t>
              </a:r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RFID)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8" name="Conector de seta reta 17"/>
            <p:cNvCxnSpPr/>
            <p:nvPr/>
          </p:nvCxnSpPr>
          <p:spPr>
            <a:xfrm flipV="1">
              <a:off x="7092280" y="2493732"/>
              <a:ext cx="288032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4380223" y="4005064"/>
            <a:ext cx="2815140" cy="1188000"/>
            <a:chOff x="3047301" y="4005064"/>
            <a:chExt cx="2270717" cy="1188000"/>
          </a:xfrm>
        </p:grpSpPr>
        <p:sp>
          <p:nvSpPr>
            <p:cNvPr id="20" name="Elipse 19"/>
            <p:cNvSpPr/>
            <p:nvPr/>
          </p:nvSpPr>
          <p:spPr>
            <a:xfrm>
              <a:off x="3047301" y="4005064"/>
              <a:ext cx="2244543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PARCERIAS PÚBLICO PRIVADAS (PPP)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1" name="Conector de seta reta 20"/>
            <p:cNvCxnSpPr>
              <a:endCxn id="20" idx="7"/>
            </p:cNvCxnSpPr>
            <p:nvPr/>
          </p:nvCxnSpPr>
          <p:spPr>
            <a:xfrm flipH="1">
              <a:off x="4963138" y="4005064"/>
              <a:ext cx="354880" cy="1739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8768772" y="3613667"/>
            <a:ext cx="3423227" cy="1934602"/>
            <a:chOff x="6822428" y="3934897"/>
            <a:chExt cx="3423227" cy="1438319"/>
          </a:xfrm>
        </p:grpSpPr>
        <p:sp>
          <p:nvSpPr>
            <p:cNvPr id="23" name="Elipse 22"/>
            <p:cNvSpPr/>
            <p:nvPr/>
          </p:nvSpPr>
          <p:spPr>
            <a:xfrm>
              <a:off x="6822428" y="4185216"/>
              <a:ext cx="3423227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MAIOR FOCO NO PLANEJAMENTO</a:t>
              </a:r>
            </a:p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(EXPANSÃO DE ÁREAS)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4" name="Conector de seta reta 23"/>
            <p:cNvCxnSpPr/>
            <p:nvPr/>
          </p:nvCxnSpPr>
          <p:spPr>
            <a:xfrm>
              <a:off x="7236296" y="3934897"/>
              <a:ext cx="424203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6462106" y="4165814"/>
            <a:ext cx="3144737" cy="2628936"/>
            <a:chOff x="4584762" y="4283884"/>
            <a:chExt cx="3144737" cy="2628936"/>
          </a:xfrm>
        </p:grpSpPr>
        <p:sp>
          <p:nvSpPr>
            <p:cNvPr id="26" name="Elipse 25"/>
            <p:cNvSpPr/>
            <p:nvPr/>
          </p:nvSpPr>
          <p:spPr>
            <a:xfrm>
              <a:off x="4584762" y="5515042"/>
              <a:ext cx="3144737" cy="139777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CRIAÇÃO DE </a:t>
              </a:r>
              <a:r>
                <a:rPr lang="pt-BR" sz="1400" b="1" dirty="0" err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ZPE´s</a:t>
              </a:r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 PARA OS PORTOS ESTRATÉGICOS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7" name="Conector de seta reta 26"/>
            <p:cNvCxnSpPr/>
            <p:nvPr/>
          </p:nvCxnSpPr>
          <p:spPr>
            <a:xfrm>
              <a:off x="6209071" y="4283884"/>
              <a:ext cx="0" cy="14311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tângulo 28"/>
          <p:cNvSpPr/>
          <p:nvPr/>
        </p:nvSpPr>
        <p:spPr>
          <a:xfrm>
            <a:off x="6003632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379483" y="1052737"/>
            <a:ext cx="8831317" cy="5576663"/>
          </a:xfrm>
        </p:spPr>
        <p:txBody>
          <a:bodyPr>
            <a:normAutofit fontScale="47500" lnSpcReduction="20000"/>
          </a:bodyPr>
          <a:lstStyle/>
          <a:p>
            <a:pPr lvl="0"/>
            <a:endParaRPr lang="pt-BR" sz="2545" b="1" dirty="0" smtClean="0"/>
          </a:p>
          <a:p>
            <a:pPr marL="0" lvl="0" indent="0">
              <a:buNone/>
            </a:pPr>
            <a:endParaRPr lang="pt-BR" sz="2545" b="1" dirty="0"/>
          </a:p>
          <a:p>
            <a:pPr lvl="0"/>
            <a:r>
              <a:rPr lang="pt-BR" sz="3600" b="1" dirty="0"/>
              <a:t>Defesa incondicional da Segurança Jurídica e Estabilidade Regulatória</a:t>
            </a:r>
          </a:p>
          <a:p>
            <a:pPr lvl="0"/>
            <a:r>
              <a:rPr lang="pt-BR" sz="3600" b="1" dirty="0"/>
              <a:t>Boas práticas de governança e transparência</a:t>
            </a:r>
          </a:p>
          <a:p>
            <a:pPr lvl="0"/>
            <a:r>
              <a:rPr lang="pt-BR" sz="3600" b="1" dirty="0"/>
              <a:t>Apoio no desenvolvimento da Navegação Interior</a:t>
            </a:r>
          </a:p>
          <a:p>
            <a:pPr lvl="0"/>
            <a:r>
              <a:rPr lang="pt-BR" sz="3600" b="1" dirty="0"/>
              <a:t>Fortalecimento e incentivo à Navegação de Cabotagem</a:t>
            </a:r>
          </a:p>
          <a:p>
            <a:pPr lvl="0"/>
            <a:r>
              <a:rPr lang="pt-BR" sz="3600" b="1" dirty="0"/>
              <a:t>Previsibilidade dos custos associados às operações portuárias</a:t>
            </a:r>
          </a:p>
          <a:p>
            <a:pPr lvl="0"/>
            <a:r>
              <a:rPr lang="pt-BR" sz="3600" b="1" dirty="0"/>
              <a:t>Manutenção da boa interlocução junto ao setor regulado</a:t>
            </a:r>
          </a:p>
          <a:p>
            <a:pPr lvl="0"/>
            <a:r>
              <a:rPr lang="pt-BR" sz="3600" b="1" dirty="0"/>
              <a:t>Aproximação junto aos Usuários (FIESP, CNI, ANUT, AEB, CECAFÉ, AEXA)</a:t>
            </a:r>
          </a:p>
          <a:p>
            <a:pPr lvl="0"/>
            <a:r>
              <a:rPr lang="pt-BR" sz="3600" b="1" dirty="0"/>
              <a:t>Redução da Burocracia (outorga eletrônica e processos digitalizados)</a:t>
            </a:r>
          </a:p>
          <a:p>
            <a:pPr lvl="0"/>
            <a:r>
              <a:rPr lang="pt-BR" sz="3600" b="1" dirty="0"/>
              <a:t>Referência na produção de dados estatísticos do setor </a:t>
            </a:r>
            <a:r>
              <a:rPr lang="pt-BR" sz="3600" b="1" dirty="0" err="1"/>
              <a:t>aquaviário</a:t>
            </a:r>
            <a:r>
              <a:rPr lang="pt-BR" sz="3600" b="1" dirty="0"/>
              <a:t> </a:t>
            </a:r>
          </a:p>
          <a:p>
            <a:pPr lvl="0" algn="just"/>
            <a:r>
              <a:rPr lang="pt-BR" sz="3600" b="1" dirty="0"/>
              <a:t>Viabilização de investimentos em infraestrutura</a:t>
            </a:r>
          </a:p>
          <a:p>
            <a:pPr lvl="0" algn="just"/>
            <a:r>
              <a:rPr lang="pt-BR" sz="3600" b="1" dirty="0"/>
              <a:t>Fiscalização presente e estrategicamente distribuída   </a:t>
            </a:r>
          </a:p>
          <a:p>
            <a:pPr lvl="0" algn="just"/>
            <a:r>
              <a:rPr lang="pt-BR" sz="3600" b="1" dirty="0"/>
              <a:t>Apoio ao modelo de concessão de dragagem por resultados</a:t>
            </a:r>
          </a:p>
          <a:p>
            <a:pPr lvl="0" algn="just"/>
            <a:r>
              <a:rPr lang="pt-BR" sz="3600" b="1" dirty="0"/>
              <a:t>Participação efetiva no modelo de concessão de </a:t>
            </a:r>
            <a:r>
              <a:rPr lang="pt-BR" sz="3600" b="1" dirty="0" smtClean="0"/>
              <a:t>hidrovias</a:t>
            </a:r>
          </a:p>
          <a:p>
            <a:pPr lvl="0" algn="just"/>
            <a:r>
              <a:rPr lang="pt-BR" sz="3600" b="1" dirty="0" smtClean="0"/>
              <a:t>Defesa da indústria naval brasileira</a:t>
            </a:r>
            <a:endParaRPr lang="pt-BR" sz="3600" b="1" dirty="0"/>
          </a:p>
          <a:p>
            <a:pPr lvl="0" algn="just"/>
            <a:r>
              <a:rPr lang="pt-BR" sz="3600" b="1" dirty="0"/>
              <a:t>Alinhamento com as políticas públicas setoriais</a:t>
            </a:r>
          </a:p>
          <a:p>
            <a:pPr marL="97942" indent="0"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/>
              <a:t/>
            </a:r>
            <a:br>
              <a:rPr lang="pt-BR" sz="3200" b="1" dirty="0"/>
            </a:br>
            <a:r>
              <a:rPr lang="pt-BR" sz="4000" b="1" dirty="0" smtClean="0"/>
              <a:t>O </a:t>
            </a:r>
            <a:r>
              <a:rPr lang="pt-BR" sz="4000" b="1" dirty="0"/>
              <a:t>que esperar da ANTAQ ?</a:t>
            </a:r>
          </a:p>
        </p:txBody>
      </p:sp>
    </p:spTree>
    <p:extLst>
      <p:ext uri="{BB962C8B-B14F-4D97-AF65-F5344CB8AC3E}">
        <p14:creationId xmlns:p14="http://schemas.microsoft.com/office/powerpoint/2010/main" val="17518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524000" y="908720"/>
            <a:ext cx="9107488" cy="504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568" y="1412776"/>
            <a:ext cx="3600400" cy="3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276528" y="1916833"/>
            <a:ext cx="3995936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050" dirty="0">
              <a:solidFill>
                <a:srgbClr val="000000"/>
              </a:solidFill>
              <a:latin typeface="Candara"/>
            </a:endParaRPr>
          </a:p>
          <a:p>
            <a:r>
              <a:rPr lang="pt-BR" sz="6000" dirty="0">
                <a:solidFill>
                  <a:prstClr val="black"/>
                </a:solidFill>
                <a:latin typeface="Candara"/>
              </a:rPr>
              <a:t>Obrigado!!! </a:t>
            </a:r>
          </a:p>
          <a:p>
            <a:pPr algn="r"/>
            <a:endParaRPr lang="pt-BR" b="1" dirty="0">
              <a:solidFill>
                <a:prstClr val="black"/>
              </a:solidFill>
              <a:latin typeface="Arial"/>
            </a:endParaRPr>
          </a:p>
          <a:p>
            <a:pPr algn="r"/>
            <a:r>
              <a:rPr lang="pt-BR" sz="2000" b="1" dirty="0">
                <a:solidFill>
                  <a:prstClr val="black"/>
                </a:solidFill>
                <a:latin typeface="Arial"/>
              </a:rPr>
              <a:t>Mário Povia</a:t>
            </a:r>
            <a:endParaRPr lang="pt-BR" sz="2000" dirty="0">
              <a:solidFill>
                <a:prstClr val="black"/>
              </a:solidFill>
              <a:latin typeface="Arial"/>
            </a:endParaRPr>
          </a:p>
          <a:p>
            <a:pPr algn="r"/>
            <a:r>
              <a:rPr lang="pt-BR" sz="1400" b="1" dirty="0" smtClean="0">
                <a:solidFill>
                  <a:prstClr val="black"/>
                </a:solidFill>
                <a:latin typeface="Arial"/>
              </a:rPr>
              <a:t>Diretor-Geral </a:t>
            </a:r>
            <a:r>
              <a:rPr lang="pt-BR" sz="1400" b="1" dirty="0">
                <a:solidFill>
                  <a:prstClr val="black"/>
                </a:solidFill>
                <a:latin typeface="Arial"/>
              </a:rPr>
              <a:t>da </a:t>
            </a:r>
            <a:r>
              <a:rPr lang="pt-BR" sz="1400" b="1" dirty="0" smtClean="0">
                <a:solidFill>
                  <a:prstClr val="black"/>
                </a:solidFill>
                <a:latin typeface="Arial"/>
              </a:rPr>
              <a:t>ANTAQ</a:t>
            </a:r>
          </a:p>
          <a:p>
            <a:pPr algn="r"/>
            <a:endParaRPr lang="pt-BR" sz="1400" b="1" dirty="0">
              <a:solidFill>
                <a:prstClr val="black"/>
              </a:solidFill>
              <a:latin typeface="Arial"/>
            </a:endParaRPr>
          </a:p>
          <a:p>
            <a:pPr algn="ctr"/>
            <a:endParaRPr lang="pt-BR" b="1" dirty="0">
              <a:solidFill>
                <a:prstClr val="black"/>
              </a:solidFill>
              <a:latin typeface="Arial"/>
            </a:endParaRPr>
          </a:p>
          <a:p>
            <a:r>
              <a:rPr lang="pt-BR" b="1" dirty="0">
                <a:solidFill>
                  <a:prstClr val="black"/>
                </a:solidFill>
                <a:latin typeface="Calibri Light" pitchFamily="34" charset="0"/>
              </a:rPr>
              <a:t>mario.povia@antaq.gov.br</a:t>
            </a:r>
          </a:p>
          <a:p>
            <a:r>
              <a:rPr lang="pt-BR" dirty="0">
                <a:solidFill>
                  <a:prstClr val="black"/>
                </a:solidFill>
                <a:latin typeface="Arial"/>
              </a:rPr>
              <a:t>www.antaq.gov.br 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m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226" y="1391733"/>
            <a:ext cx="3450696" cy="1665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o 5"/>
          <p:cNvGrpSpPr/>
          <p:nvPr/>
        </p:nvGrpSpPr>
        <p:grpSpPr>
          <a:xfrm>
            <a:off x="554896" y="782476"/>
            <a:ext cx="10879355" cy="5829992"/>
            <a:chOff x="623392" y="1100853"/>
            <a:chExt cx="10879355" cy="5711415"/>
          </a:xfrm>
        </p:grpSpPr>
        <p:cxnSp>
          <p:nvCxnSpPr>
            <p:cNvPr id="57" name="Conector de seta reta 56"/>
            <p:cNvCxnSpPr>
              <a:cxnSpLocks noChangeShapeType="1"/>
            </p:cNvCxnSpPr>
            <p:nvPr/>
          </p:nvCxnSpPr>
          <p:spPr bwMode="auto">
            <a:xfrm flipV="1">
              <a:off x="3127660" y="2174719"/>
              <a:ext cx="1168998" cy="8305"/>
            </a:xfrm>
            <a:prstGeom prst="straightConnector1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 type="oval" w="med" len="med"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38" name="Retângulo de cantos arredondados 37"/>
            <p:cNvSpPr>
              <a:spLocks noChangeArrowheads="1"/>
            </p:cNvSpPr>
            <p:nvPr/>
          </p:nvSpPr>
          <p:spPr bwMode="auto">
            <a:xfrm>
              <a:off x="8638389" y="1100853"/>
              <a:ext cx="2131913" cy="2157412"/>
            </a:xfrm>
            <a:prstGeom prst="roundRect">
              <a:avLst>
                <a:gd name="adj" fmla="val 7782"/>
              </a:avLst>
            </a:prstGeom>
            <a:blipFill rotWithShape="1">
              <a:blip r:embed="rId4">
                <a:duotone>
                  <a:sysClr val="window" lastClr="FFFFFF">
                    <a:tint val="96000"/>
                    <a:satMod val="130000"/>
                    <a:lumMod val="50000"/>
                  </a:sysClr>
                  <a:sysClr val="window" lastClr="FFFFFF">
                    <a:tint val="96000"/>
                    <a:satMod val="114000"/>
                    <a:lumMod val="114000"/>
                  </a:sysClr>
                </a:duotone>
              </a:blip>
              <a:stretch/>
            </a:blipFill>
            <a:ln w="9525">
              <a:solidFill>
                <a:srgbClr val="1E1C1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pt-BR" kern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40" name="Retângulo de cantos arredondados 39"/>
            <p:cNvSpPr>
              <a:spLocks noChangeArrowheads="1"/>
            </p:cNvSpPr>
            <p:nvPr/>
          </p:nvSpPr>
          <p:spPr bwMode="auto">
            <a:xfrm>
              <a:off x="1216692" y="1367842"/>
              <a:ext cx="1883536" cy="1630363"/>
            </a:xfrm>
            <a:prstGeom prst="roundRect">
              <a:avLst>
                <a:gd name="adj" fmla="val 7782"/>
              </a:avLst>
            </a:prstGeom>
            <a:blipFill rotWithShape="1">
              <a:blip r:embed="rId4">
                <a:duotone>
                  <a:sysClr val="window" lastClr="FFFFFF">
                    <a:tint val="96000"/>
                    <a:satMod val="130000"/>
                    <a:lumMod val="50000"/>
                  </a:sysClr>
                  <a:sysClr val="window" lastClr="FFFFFF">
                    <a:tint val="96000"/>
                    <a:satMod val="114000"/>
                    <a:lumMod val="114000"/>
                  </a:sysClr>
                </a:duotone>
              </a:blip>
              <a:stretch/>
            </a:blipFill>
            <a:ln w="9525">
              <a:solidFill>
                <a:srgbClr val="1E1C1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pt-BR" kern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43" name="CaixaDeTexto 10"/>
            <p:cNvSpPr txBox="1">
              <a:spLocks noChangeArrowheads="1"/>
            </p:cNvSpPr>
            <p:nvPr/>
          </p:nvSpPr>
          <p:spPr bwMode="auto">
            <a:xfrm>
              <a:off x="1569212" y="2663897"/>
              <a:ext cx="1178496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b="1" kern="0" dirty="0" smtClean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  <a:cs typeface="Arial" pitchFamily="34" charset="0"/>
                </a:rPr>
                <a:t>República</a:t>
              </a:r>
              <a:endParaRPr lang="pt-BR" b="1" kern="0" dirty="0">
                <a:solidFill>
                  <a:prstClr val="white">
                    <a:lumMod val="10000"/>
                  </a:prstClr>
                </a:solidFill>
                <a:latin typeface="Candara"/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44" name="Imagem 16" descr="brasao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213" y="1403422"/>
              <a:ext cx="1518495" cy="1284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CaixaDeTexto 19"/>
            <p:cNvSpPr txBox="1">
              <a:spLocks noChangeArrowheads="1"/>
            </p:cNvSpPr>
            <p:nvPr/>
          </p:nvSpPr>
          <p:spPr bwMode="auto">
            <a:xfrm>
              <a:off x="8684122" y="2525785"/>
              <a:ext cx="2040446" cy="596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b="1" kern="0" dirty="0" smtClean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  <a:cs typeface="Arial" pitchFamily="34" charset="0"/>
                </a:rPr>
                <a:t>Terminais Arrendamentos</a:t>
              </a:r>
              <a:endParaRPr lang="pt-BR" b="1" kern="0" dirty="0">
                <a:solidFill>
                  <a:prstClr val="white">
                    <a:lumMod val="10000"/>
                  </a:prstClr>
                </a:solidFill>
                <a:latin typeface="Candar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47" name="CaixaDeTexto 25"/>
            <p:cNvSpPr txBox="1">
              <a:spLocks noChangeArrowheads="1"/>
            </p:cNvSpPr>
            <p:nvPr/>
          </p:nvSpPr>
          <p:spPr bwMode="auto">
            <a:xfrm>
              <a:off x="623392" y="6133212"/>
              <a:ext cx="2127201" cy="596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b="1" kern="0" dirty="0" smtClean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  <a:cs typeface="Arial" pitchFamily="34" charset="0"/>
                </a:rPr>
                <a:t>Terminal de Uso Privado - TUP</a:t>
              </a:r>
              <a:endParaRPr lang="pt-BR" b="1" kern="0" dirty="0">
                <a:solidFill>
                  <a:prstClr val="white">
                    <a:lumMod val="10000"/>
                  </a:prstClr>
                </a:solidFill>
                <a:latin typeface="Candara"/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48" name="Picture 7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3392" y="4833210"/>
              <a:ext cx="2049122" cy="1260475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49" name="CaixaDeTexto 30"/>
            <p:cNvSpPr txBox="1">
              <a:spLocks noChangeArrowheads="1"/>
            </p:cNvSpPr>
            <p:nvPr/>
          </p:nvSpPr>
          <p:spPr bwMode="auto">
            <a:xfrm>
              <a:off x="2577559" y="6165937"/>
              <a:ext cx="27263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b="1" kern="0" dirty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  <a:cs typeface="Arial" pitchFamily="34" charset="0"/>
                </a:rPr>
                <a:t> </a:t>
              </a:r>
              <a:r>
                <a:rPr lang="pt-BR" b="1" kern="0" dirty="0" smtClean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  <a:cs typeface="Arial" pitchFamily="34" charset="0"/>
                </a:rPr>
                <a:t> Estação de Transbordo de Cargas - ETC</a:t>
              </a:r>
              <a:endParaRPr lang="pt-BR" b="1" kern="0" dirty="0">
                <a:solidFill>
                  <a:prstClr val="white">
                    <a:lumMod val="10000"/>
                  </a:prstClr>
                </a:solidFill>
                <a:latin typeface="Candar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0" name="CaixaDeTexto 41"/>
            <p:cNvSpPr txBox="1">
              <a:spLocks noChangeArrowheads="1"/>
            </p:cNvSpPr>
            <p:nvPr/>
          </p:nvSpPr>
          <p:spPr bwMode="auto">
            <a:xfrm>
              <a:off x="9439778" y="6123992"/>
              <a:ext cx="2034067" cy="596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pt-BR" b="1" kern="0" dirty="0" smtClean="0">
                <a:solidFill>
                  <a:prstClr val="white">
                    <a:lumMod val="10000"/>
                  </a:prstClr>
                </a:solidFill>
                <a:latin typeface="Candara"/>
                <a:ea typeface="ＭＳ Ｐゴシック" pitchFamily="34" charset="-128"/>
                <a:cs typeface="Arial" pitchFamily="34" charset="0"/>
              </a:endParaRPr>
            </a:p>
            <a:p>
              <a:pPr algn="ctr">
                <a:defRPr/>
              </a:pPr>
              <a:r>
                <a:rPr lang="pt-BR" b="1" kern="0" dirty="0" smtClean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  <a:cs typeface="Arial" pitchFamily="34" charset="0"/>
                </a:rPr>
                <a:t>Outras Instalações</a:t>
              </a:r>
              <a:endParaRPr lang="pt-BR" b="1" kern="0" dirty="0">
                <a:solidFill>
                  <a:prstClr val="white">
                    <a:lumMod val="10000"/>
                  </a:prstClr>
                </a:solidFill>
                <a:latin typeface="Candara"/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51" name="Picture 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515406" y="4853740"/>
              <a:ext cx="1987341" cy="1273030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52" name="Picture 9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14901" y="4812572"/>
              <a:ext cx="2049121" cy="1260475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53" name="CaixaDeTexto 47"/>
            <p:cNvSpPr txBox="1">
              <a:spLocks noChangeArrowheads="1"/>
            </p:cNvSpPr>
            <p:nvPr/>
          </p:nvSpPr>
          <p:spPr bwMode="auto">
            <a:xfrm>
              <a:off x="5191865" y="6174326"/>
              <a:ext cx="2149032" cy="596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b="1" kern="0" dirty="0" smtClean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  <a:cs typeface="Arial" pitchFamily="34" charset="0"/>
                </a:rPr>
                <a:t>Terminal de Turismo - </a:t>
              </a:r>
              <a:r>
                <a:rPr lang="pt-BR" b="1" kern="0" dirty="0" err="1" smtClean="0">
                  <a:solidFill>
                    <a:prstClr val="white">
                      <a:lumMod val="10000"/>
                    </a:prstClr>
                  </a:solidFill>
                  <a:latin typeface="Candara"/>
                  <a:ea typeface="ＭＳ Ｐゴシック" pitchFamily="34" charset="-128"/>
                  <a:cs typeface="Arial" pitchFamily="34" charset="0"/>
                </a:rPr>
                <a:t>IPTur</a:t>
              </a:r>
              <a:endParaRPr lang="pt-BR" b="1" kern="0" dirty="0">
                <a:solidFill>
                  <a:prstClr val="white">
                    <a:lumMod val="10000"/>
                  </a:prstClr>
                </a:solidFill>
                <a:latin typeface="Candara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4" name="CaixaDeTexto 48"/>
            <p:cNvSpPr txBox="1">
              <a:spLocks noChangeArrowheads="1"/>
            </p:cNvSpPr>
            <p:nvPr/>
          </p:nvSpPr>
          <p:spPr bwMode="auto">
            <a:xfrm>
              <a:off x="7225285" y="6174326"/>
              <a:ext cx="2248105" cy="568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pt-BR" b="1" kern="0" dirty="0" smtClean="0">
                <a:solidFill>
                  <a:prstClr val="white">
                    <a:lumMod val="10000"/>
                  </a:prstClr>
                </a:solidFill>
                <a:latin typeface="Arial Black" panose="020B0A04020102020204" pitchFamily="34" charset="0"/>
                <a:ea typeface="ＭＳ Ｐゴシック" pitchFamily="34" charset="-128"/>
                <a:cs typeface="Arial" pitchFamily="34" charset="0"/>
              </a:endParaRPr>
            </a:p>
            <a:p>
              <a:pPr algn="ctr">
                <a:defRPr/>
              </a:pPr>
              <a:r>
                <a:rPr lang="pt-BR" sz="1600" b="1" kern="0" dirty="0" smtClean="0">
                  <a:solidFill>
                    <a:prstClr val="white">
                      <a:lumMod val="10000"/>
                    </a:prstClr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IP-4</a:t>
              </a:r>
              <a:endParaRPr lang="pt-BR" sz="1600" b="1" kern="0" dirty="0">
                <a:solidFill>
                  <a:prstClr val="white">
                    <a:lumMod val="10000"/>
                  </a:prst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55" name="Picture 10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81091" y="4863028"/>
              <a:ext cx="1919287" cy="1260475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56" name="Picture 11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398561" y="4872736"/>
              <a:ext cx="1921168" cy="1260475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cxnSp>
          <p:nvCxnSpPr>
            <p:cNvPr id="58" name="Conector de seta reta 57"/>
            <p:cNvCxnSpPr>
              <a:cxnSpLocks noChangeShapeType="1"/>
              <a:endCxn id="38" idx="1"/>
            </p:cNvCxnSpPr>
            <p:nvPr/>
          </p:nvCxnSpPr>
          <p:spPr bwMode="auto">
            <a:xfrm>
              <a:off x="7719922" y="2174719"/>
              <a:ext cx="918467" cy="4840"/>
            </a:xfrm>
            <a:prstGeom prst="straightConnector1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59" name="Conector reto 58"/>
            <p:cNvCxnSpPr>
              <a:cxnSpLocks noChangeShapeType="1"/>
            </p:cNvCxnSpPr>
            <p:nvPr/>
          </p:nvCxnSpPr>
          <p:spPr bwMode="auto">
            <a:xfrm>
              <a:off x="1513415" y="4550635"/>
              <a:ext cx="8890815" cy="1587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60" name="Conector de seta reta 59"/>
            <p:cNvCxnSpPr>
              <a:cxnSpLocks noChangeShapeType="1"/>
            </p:cNvCxnSpPr>
            <p:nvPr/>
          </p:nvCxnSpPr>
          <p:spPr bwMode="auto">
            <a:xfrm rot="5400000">
              <a:off x="1366424" y="4687806"/>
              <a:ext cx="292100" cy="1882"/>
            </a:xfrm>
            <a:prstGeom prst="straightConnector1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61" name="Conector de seta reta 60"/>
            <p:cNvCxnSpPr>
              <a:cxnSpLocks noChangeShapeType="1"/>
            </p:cNvCxnSpPr>
            <p:nvPr/>
          </p:nvCxnSpPr>
          <p:spPr bwMode="auto">
            <a:xfrm rot="5400000">
              <a:off x="3737308" y="4684631"/>
              <a:ext cx="292100" cy="1882"/>
            </a:xfrm>
            <a:prstGeom prst="straightConnector1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62" name="Conector de seta reta 61"/>
            <p:cNvCxnSpPr>
              <a:cxnSpLocks noChangeShapeType="1"/>
              <a:stCxn id="68" idx="2"/>
            </p:cNvCxnSpPr>
            <p:nvPr/>
          </p:nvCxnSpPr>
          <p:spPr bwMode="auto">
            <a:xfrm>
              <a:off x="5994574" y="4123448"/>
              <a:ext cx="4707" cy="694214"/>
            </a:xfrm>
            <a:prstGeom prst="straightConnector1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63" name="Conector de seta reta 62"/>
            <p:cNvCxnSpPr>
              <a:cxnSpLocks noChangeShapeType="1"/>
            </p:cNvCxnSpPr>
            <p:nvPr/>
          </p:nvCxnSpPr>
          <p:spPr bwMode="auto">
            <a:xfrm rot="5400000">
              <a:off x="8057586" y="4684631"/>
              <a:ext cx="292100" cy="1882"/>
            </a:xfrm>
            <a:prstGeom prst="straightConnector1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64" name="Conector de seta reta 63"/>
            <p:cNvCxnSpPr>
              <a:cxnSpLocks noChangeShapeType="1"/>
            </p:cNvCxnSpPr>
            <p:nvPr/>
          </p:nvCxnSpPr>
          <p:spPr bwMode="auto">
            <a:xfrm rot="5400000">
              <a:off x="10258033" y="4690188"/>
              <a:ext cx="290513" cy="1881"/>
            </a:xfrm>
            <a:prstGeom prst="straightConnector1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65" name="Conector angulado 64"/>
            <p:cNvCxnSpPr>
              <a:cxnSpLocks noChangeShapeType="1"/>
              <a:stCxn id="43" idx="2"/>
            </p:cNvCxnSpPr>
            <p:nvPr/>
          </p:nvCxnSpPr>
          <p:spPr bwMode="auto">
            <a:xfrm rot="16200000" flipH="1">
              <a:off x="2780667" y="2411577"/>
              <a:ext cx="880334" cy="2124749"/>
            </a:xfrm>
            <a:prstGeom prst="bentConnector2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miter lim="800000"/>
              <a:headEnd type="oval" w="med" len="med"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66" name="CaixaDeTexto 38"/>
            <p:cNvSpPr txBox="1">
              <a:spLocks noChangeArrowheads="1"/>
            </p:cNvSpPr>
            <p:nvPr/>
          </p:nvSpPr>
          <p:spPr bwMode="auto">
            <a:xfrm>
              <a:off x="4657498" y="1255563"/>
              <a:ext cx="2674152" cy="408623"/>
            </a:xfrm>
            <a:prstGeom prst="roundRect">
              <a:avLst/>
            </a:prstGeom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pt-BR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Porto Público</a:t>
              </a:r>
              <a:endParaRPr lang="pt-BR" b="1" kern="0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68" name="CaixaDeTexto 38"/>
          <p:cNvSpPr txBox="1">
            <a:spLocks noChangeArrowheads="1"/>
          </p:cNvSpPr>
          <p:nvPr/>
        </p:nvSpPr>
        <p:spPr bwMode="auto">
          <a:xfrm>
            <a:off x="4283210" y="3501008"/>
            <a:ext cx="3422728" cy="646331"/>
          </a:xfrm>
          <a:prstGeom prst="rect">
            <a:avLst/>
          </a:prstGeom>
          <a:solidFill>
            <a:schemeClr val="bg2"/>
          </a:solidFill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b="1" kern="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Instalações Portuárias Privadas</a:t>
            </a:r>
            <a:endParaRPr lang="pt-BR" b="1" kern="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09" y="1285309"/>
            <a:ext cx="1744472" cy="1306670"/>
          </a:xfrm>
          <a:prstGeom prst="rect">
            <a:avLst/>
          </a:prstGeom>
        </p:spPr>
      </p:pic>
      <p:grpSp>
        <p:nvGrpSpPr>
          <p:cNvPr id="37" name="Grupo 36"/>
          <p:cNvGrpSpPr/>
          <p:nvPr/>
        </p:nvGrpSpPr>
        <p:grpSpPr>
          <a:xfrm>
            <a:off x="2311399" y="232969"/>
            <a:ext cx="9855565" cy="447545"/>
            <a:chOff x="0" y="0"/>
            <a:chExt cx="12192000" cy="853632"/>
          </a:xfrm>
        </p:grpSpPr>
        <p:grpSp>
          <p:nvGrpSpPr>
            <p:cNvPr id="39" name="Grupo 38"/>
            <p:cNvGrpSpPr/>
            <p:nvPr/>
          </p:nvGrpSpPr>
          <p:grpSpPr>
            <a:xfrm>
              <a:off x="0" y="0"/>
              <a:ext cx="12192000" cy="853632"/>
              <a:chOff x="0" y="0"/>
              <a:chExt cx="12192000" cy="853632"/>
            </a:xfrm>
          </p:grpSpPr>
          <p:sp>
            <p:nvSpPr>
              <p:cNvPr id="46" name="Retângulo 45"/>
              <p:cNvSpPr/>
              <p:nvPr/>
            </p:nvSpPr>
            <p:spPr>
              <a:xfrm>
                <a:off x="0" y="0"/>
                <a:ext cx="12192000" cy="836713"/>
              </a:xfrm>
              <a:prstGeom prst="rect">
                <a:avLst/>
              </a:prstGeom>
              <a:gradFill flip="none" rotWithShape="1">
                <a:gsLst>
                  <a:gs pos="0">
                    <a:srgbClr val="F9FBFD"/>
                  </a:gs>
                  <a:gs pos="80000">
                    <a:schemeClr val="bg1"/>
                  </a:gs>
                  <a:gs pos="50000">
                    <a:schemeClr val="accent5">
                      <a:lumMod val="20000"/>
                      <a:lumOff val="80000"/>
                    </a:schemeClr>
                  </a:gs>
                  <a:gs pos="20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Title 8"/>
              <p:cNvSpPr txBox="1">
                <a:spLocks/>
              </p:cNvSpPr>
              <p:nvPr/>
            </p:nvSpPr>
            <p:spPr>
              <a:xfrm>
                <a:off x="0" y="1"/>
                <a:ext cx="9889067" cy="704448"/>
              </a:xfrm>
              <a:prstGeom prst="rect">
                <a:avLst/>
              </a:prstGeom>
            </p:spPr>
            <p:txBody>
              <a:bodyPr anchor="ctr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sz="4100" b="1" kern="1200"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extLst/>
              </a:lstStyle>
              <a:p>
                <a:pPr algn="ctr">
                  <a:spcBef>
                    <a:spcPts val="0"/>
                  </a:spcBef>
                </a:pPr>
                <a:r>
                  <a:rPr lang="pt-BR" sz="2600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latin typeface="+mn-lt"/>
                    <a:cs typeface="Aharoni" panose="02010803020104030203" pitchFamily="2" charset="-79"/>
                  </a:rPr>
                  <a:t>Regimes de Exploração do Setor Portuário Nacional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pt-BR" sz="2000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latin typeface="+mn-lt"/>
                    <a:cs typeface="Aharoni" panose="02010803020104030203" pitchFamily="2" charset="-79"/>
                  </a:rPr>
                  <a:t>(Art. 1º da Lei nº 12.815, de 2013)</a:t>
                </a:r>
              </a:p>
              <a:p>
                <a:pPr algn="ctr">
                  <a:spcBef>
                    <a:spcPts val="0"/>
                  </a:spcBef>
                </a:pPr>
                <a:endParaRPr lang="pt-BR" sz="2000" dirty="0">
                  <a:solidFill>
                    <a:srgbClr val="464646"/>
                  </a:solidFill>
                  <a:effectLst/>
                  <a:latin typeface="+mn-lt"/>
                  <a:cs typeface="Aharoni" panose="02010803020104030203" pitchFamily="2" charset="-79"/>
                </a:endParaRPr>
              </a:p>
            </p:txBody>
          </p:sp>
          <p:sp>
            <p:nvSpPr>
              <p:cNvPr id="69" name="Retângulo 68"/>
              <p:cNvSpPr/>
              <p:nvPr/>
            </p:nvSpPr>
            <p:spPr>
              <a:xfrm>
                <a:off x="0" y="764704"/>
                <a:ext cx="12192000" cy="8892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42" name="Imagem 4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52584" y="136686"/>
              <a:ext cx="685158" cy="619905"/>
            </a:xfrm>
            <a:prstGeom prst="rect">
              <a:avLst/>
            </a:prstGeom>
          </p:spPr>
        </p:pic>
      </p:grpSp>
      <p:sp>
        <p:nvSpPr>
          <p:cNvPr id="71" name="Espaço Reservado para Número de Slide 5">
            <a:extLst>
              <a:ext uri="{FF2B5EF4-FFF2-40B4-BE49-F238E27FC236}">
                <a16:creationId xmlns:a16="http://schemas.microsoft.com/office/drawing/2014/main" xmlns="" id="{E3AF8630-21B9-4815-9E51-0C3FD986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6297" y="373695"/>
            <a:ext cx="408995" cy="365125"/>
          </a:xfrm>
        </p:spPr>
        <p:txBody>
          <a:bodyPr/>
          <a:lstStyle/>
          <a:p>
            <a:pPr defTabSz="457200"/>
            <a:fld id="{C3AFBF01-645B-EF4A-9484-862D78710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a livre 37"/>
          <p:cNvSpPr/>
          <p:nvPr/>
        </p:nvSpPr>
        <p:spPr>
          <a:xfrm>
            <a:off x="8198517" y="2815278"/>
            <a:ext cx="1054759" cy="433155"/>
          </a:xfrm>
          <a:custGeom>
            <a:avLst/>
            <a:gdLst>
              <a:gd name="connsiteX0" fmla="*/ 0 w 1329070"/>
              <a:gd name="connsiteY0" fmla="*/ 467833 h 545805"/>
              <a:gd name="connsiteX1" fmla="*/ 754912 w 1329070"/>
              <a:gd name="connsiteY1" fmla="*/ 467833 h 545805"/>
              <a:gd name="connsiteX2" fmla="*/ 1329070 w 1329070"/>
              <a:gd name="connsiteY2" fmla="*/ 0 h 54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9070" h="545805">
                <a:moveTo>
                  <a:pt x="0" y="467833"/>
                </a:moveTo>
                <a:cubicBezTo>
                  <a:pt x="266700" y="506819"/>
                  <a:pt x="533400" y="545805"/>
                  <a:pt x="754912" y="467833"/>
                </a:cubicBezTo>
                <a:cubicBezTo>
                  <a:pt x="976424" y="389861"/>
                  <a:pt x="1235149" y="90377"/>
                  <a:pt x="1329070" y="0"/>
                </a:cubicBez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2361775" y="2087719"/>
            <a:ext cx="4991439" cy="1997917"/>
          </a:xfrm>
          <a:custGeom>
            <a:avLst/>
            <a:gdLst>
              <a:gd name="connsiteX0" fmla="*/ 0 w 6731000"/>
              <a:gd name="connsiteY0" fmla="*/ 254000 h 3869267"/>
              <a:gd name="connsiteX1" fmla="*/ 711200 w 6731000"/>
              <a:gd name="connsiteY1" fmla="*/ 63500 h 3869267"/>
              <a:gd name="connsiteX2" fmla="*/ 1663700 w 6731000"/>
              <a:gd name="connsiteY2" fmla="*/ 63500 h 3869267"/>
              <a:gd name="connsiteX3" fmla="*/ 3441700 w 6731000"/>
              <a:gd name="connsiteY3" fmla="*/ 444500 h 3869267"/>
              <a:gd name="connsiteX4" fmla="*/ 4305300 w 6731000"/>
              <a:gd name="connsiteY4" fmla="*/ 1206500 h 3869267"/>
              <a:gd name="connsiteX5" fmla="*/ 4305300 w 6731000"/>
              <a:gd name="connsiteY5" fmla="*/ 2692400 h 3869267"/>
              <a:gd name="connsiteX6" fmla="*/ 4737100 w 6731000"/>
              <a:gd name="connsiteY6" fmla="*/ 3378200 h 3869267"/>
              <a:gd name="connsiteX7" fmla="*/ 5740400 w 6731000"/>
              <a:gd name="connsiteY7" fmla="*/ 3556000 h 3869267"/>
              <a:gd name="connsiteX8" fmla="*/ 6731000 w 6731000"/>
              <a:gd name="connsiteY8" fmla="*/ 1498600 h 3869267"/>
              <a:gd name="connsiteX0" fmla="*/ 0 w 6335059"/>
              <a:gd name="connsiteY0" fmla="*/ 254000 h 4004697"/>
              <a:gd name="connsiteX1" fmla="*/ 711200 w 6335059"/>
              <a:gd name="connsiteY1" fmla="*/ 63500 h 4004697"/>
              <a:gd name="connsiteX2" fmla="*/ 1663700 w 6335059"/>
              <a:gd name="connsiteY2" fmla="*/ 63500 h 4004697"/>
              <a:gd name="connsiteX3" fmla="*/ 3441700 w 6335059"/>
              <a:gd name="connsiteY3" fmla="*/ 444500 h 4004697"/>
              <a:gd name="connsiteX4" fmla="*/ 4305300 w 6335059"/>
              <a:gd name="connsiteY4" fmla="*/ 1206500 h 4004697"/>
              <a:gd name="connsiteX5" fmla="*/ 4305300 w 6335059"/>
              <a:gd name="connsiteY5" fmla="*/ 2692400 h 4004697"/>
              <a:gd name="connsiteX6" fmla="*/ 4737100 w 6335059"/>
              <a:gd name="connsiteY6" fmla="*/ 3378200 h 4004697"/>
              <a:gd name="connsiteX7" fmla="*/ 5740400 w 6335059"/>
              <a:gd name="connsiteY7" fmla="*/ 3556000 h 4004697"/>
              <a:gd name="connsiteX8" fmla="*/ 6335059 w 6335059"/>
              <a:gd name="connsiteY8" fmla="*/ 686017 h 4004697"/>
              <a:gd name="connsiteX0" fmla="*/ 0 w 6335059"/>
              <a:gd name="connsiteY0" fmla="*/ 254000 h 4004697"/>
              <a:gd name="connsiteX1" fmla="*/ 711200 w 6335059"/>
              <a:gd name="connsiteY1" fmla="*/ 63500 h 4004697"/>
              <a:gd name="connsiteX2" fmla="*/ 1663700 w 6335059"/>
              <a:gd name="connsiteY2" fmla="*/ 63500 h 4004697"/>
              <a:gd name="connsiteX3" fmla="*/ 3441700 w 6335059"/>
              <a:gd name="connsiteY3" fmla="*/ 444500 h 4004697"/>
              <a:gd name="connsiteX4" fmla="*/ 4305300 w 6335059"/>
              <a:gd name="connsiteY4" fmla="*/ 1206500 h 4004697"/>
              <a:gd name="connsiteX5" fmla="*/ 4305300 w 6335059"/>
              <a:gd name="connsiteY5" fmla="*/ 2692400 h 4004697"/>
              <a:gd name="connsiteX6" fmla="*/ 4737100 w 6335059"/>
              <a:gd name="connsiteY6" fmla="*/ 3378200 h 4004697"/>
              <a:gd name="connsiteX7" fmla="*/ 5740400 w 6335059"/>
              <a:gd name="connsiteY7" fmla="*/ 3556000 h 4004697"/>
              <a:gd name="connsiteX8" fmla="*/ 6335059 w 6335059"/>
              <a:gd name="connsiteY8" fmla="*/ 686017 h 4004697"/>
              <a:gd name="connsiteX0" fmla="*/ 0 w 6170166"/>
              <a:gd name="connsiteY0" fmla="*/ 79376 h 4693566"/>
              <a:gd name="connsiteX1" fmla="*/ 546307 w 6170166"/>
              <a:gd name="connsiteY1" fmla="*/ 752369 h 4693566"/>
              <a:gd name="connsiteX2" fmla="*/ 1498807 w 6170166"/>
              <a:gd name="connsiteY2" fmla="*/ 752369 h 4693566"/>
              <a:gd name="connsiteX3" fmla="*/ 3276807 w 6170166"/>
              <a:gd name="connsiteY3" fmla="*/ 1133369 h 4693566"/>
              <a:gd name="connsiteX4" fmla="*/ 4140407 w 6170166"/>
              <a:gd name="connsiteY4" fmla="*/ 1895369 h 4693566"/>
              <a:gd name="connsiteX5" fmla="*/ 4140407 w 6170166"/>
              <a:gd name="connsiteY5" fmla="*/ 3381269 h 4693566"/>
              <a:gd name="connsiteX6" fmla="*/ 4572207 w 6170166"/>
              <a:gd name="connsiteY6" fmla="*/ 4067069 h 4693566"/>
              <a:gd name="connsiteX7" fmla="*/ 5575507 w 6170166"/>
              <a:gd name="connsiteY7" fmla="*/ 4244869 h 4693566"/>
              <a:gd name="connsiteX8" fmla="*/ 6170166 w 6170166"/>
              <a:gd name="connsiteY8" fmla="*/ 1374886 h 4693566"/>
              <a:gd name="connsiteX0" fmla="*/ 0 w 6170166"/>
              <a:gd name="connsiteY0" fmla="*/ 188370 h 4802560"/>
              <a:gd name="connsiteX1" fmla="*/ 1066447 w 6170166"/>
              <a:gd name="connsiteY1" fmla="*/ 112165 h 4802560"/>
              <a:gd name="connsiteX2" fmla="*/ 1498807 w 6170166"/>
              <a:gd name="connsiteY2" fmla="*/ 861363 h 4802560"/>
              <a:gd name="connsiteX3" fmla="*/ 3276807 w 6170166"/>
              <a:gd name="connsiteY3" fmla="*/ 1242363 h 4802560"/>
              <a:gd name="connsiteX4" fmla="*/ 4140407 w 6170166"/>
              <a:gd name="connsiteY4" fmla="*/ 2004363 h 4802560"/>
              <a:gd name="connsiteX5" fmla="*/ 4140407 w 6170166"/>
              <a:gd name="connsiteY5" fmla="*/ 3490263 h 4802560"/>
              <a:gd name="connsiteX6" fmla="*/ 4572207 w 6170166"/>
              <a:gd name="connsiteY6" fmla="*/ 4176063 h 4802560"/>
              <a:gd name="connsiteX7" fmla="*/ 5575507 w 6170166"/>
              <a:gd name="connsiteY7" fmla="*/ 4353863 h 4802560"/>
              <a:gd name="connsiteX8" fmla="*/ 6170166 w 6170166"/>
              <a:gd name="connsiteY8" fmla="*/ 1483880 h 4802560"/>
              <a:gd name="connsiteX0" fmla="*/ 0 w 6170166"/>
              <a:gd name="connsiteY0" fmla="*/ 188365 h 4802555"/>
              <a:gd name="connsiteX1" fmla="*/ 1066447 w 6170166"/>
              <a:gd name="connsiteY1" fmla="*/ 112160 h 4802555"/>
              <a:gd name="connsiteX2" fmla="*/ 1980546 w 6170166"/>
              <a:gd name="connsiteY2" fmla="*/ 188366 h 4802555"/>
              <a:gd name="connsiteX3" fmla="*/ 3276807 w 6170166"/>
              <a:gd name="connsiteY3" fmla="*/ 1242358 h 4802555"/>
              <a:gd name="connsiteX4" fmla="*/ 4140407 w 6170166"/>
              <a:gd name="connsiteY4" fmla="*/ 2004358 h 4802555"/>
              <a:gd name="connsiteX5" fmla="*/ 4140407 w 6170166"/>
              <a:gd name="connsiteY5" fmla="*/ 3490258 h 4802555"/>
              <a:gd name="connsiteX6" fmla="*/ 4572207 w 6170166"/>
              <a:gd name="connsiteY6" fmla="*/ 4176058 h 4802555"/>
              <a:gd name="connsiteX7" fmla="*/ 5575507 w 6170166"/>
              <a:gd name="connsiteY7" fmla="*/ 4353858 h 4802555"/>
              <a:gd name="connsiteX8" fmla="*/ 6170166 w 6170166"/>
              <a:gd name="connsiteY8" fmla="*/ 1483875 h 4802555"/>
              <a:gd name="connsiteX0" fmla="*/ 0 w 6170166"/>
              <a:gd name="connsiteY0" fmla="*/ 88906 h 4703096"/>
              <a:gd name="connsiteX1" fmla="*/ 1066447 w 6170166"/>
              <a:gd name="connsiteY1" fmla="*/ 12701 h 4703096"/>
              <a:gd name="connsiteX2" fmla="*/ 1980546 w 6170166"/>
              <a:gd name="connsiteY2" fmla="*/ 88907 h 4703096"/>
              <a:gd name="connsiteX3" fmla="*/ 3656394 w 6170166"/>
              <a:gd name="connsiteY3" fmla="*/ 546145 h 4703096"/>
              <a:gd name="connsiteX4" fmla="*/ 4140407 w 6170166"/>
              <a:gd name="connsiteY4" fmla="*/ 1904899 h 4703096"/>
              <a:gd name="connsiteX5" fmla="*/ 4140407 w 6170166"/>
              <a:gd name="connsiteY5" fmla="*/ 3390799 h 4703096"/>
              <a:gd name="connsiteX6" fmla="*/ 4572207 w 6170166"/>
              <a:gd name="connsiteY6" fmla="*/ 4076599 h 4703096"/>
              <a:gd name="connsiteX7" fmla="*/ 5575507 w 6170166"/>
              <a:gd name="connsiteY7" fmla="*/ 4254399 h 4703096"/>
              <a:gd name="connsiteX8" fmla="*/ 6170166 w 6170166"/>
              <a:gd name="connsiteY8" fmla="*/ 1384416 h 4703096"/>
              <a:gd name="connsiteX0" fmla="*/ 0 w 6170166"/>
              <a:gd name="connsiteY0" fmla="*/ 88906 h 4410996"/>
              <a:gd name="connsiteX1" fmla="*/ 1066447 w 6170166"/>
              <a:gd name="connsiteY1" fmla="*/ 12701 h 4410996"/>
              <a:gd name="connsiteX2" fmla="*/ 1980546 w 6170166"/>
              <a:gd name="connsiteY2" fmla="*/ 88907 h 4410996"/>
              <a:gd name="connsiteX3" fmla="*/ 3656394 w 6170166"/>
              <a:gd name="connsiteY3" fmla="*/ 546145 h 4410996"/>
              <a:gd name="connsiteX4" fmla="*/ 4140407 w 6170166"/>
              <a:gd name="connsiteY4" fmla="*/ 1904899 h 4410996"/>
              <a:gd name="connsiteX5" fmla="*/ 4140407 w 6170166"/>
              <a:gd name="connsiteY5" fmla="*/ 3390799 h 4410996"/>
              <a:gd name="connsiteX6" fmla="*/ 4572207 w 6170166"/>
              <a:gd name="connsiteY6" fmla="*/ 4076599 h 4410996"/>
              <a:gd name="connsiteX7" fmla="*/ 6170166 w 6170166"/>
              <a:gd name="connsiteY7" fmla="*/ 1384416 h 4410996"/>
              <a:gd name="connsiteX0" fmla="*/ 0 w 6170166"/>
              <a:gd name="connsiteY0" fmla="*/ 88906 h 3776386"/>
              <a:gd name="connsiteX1" fmla="*/ 1066447 w 6170166"/>
              <a:gd name="connsiteY1" fmla="*/ 12701 h 3776386"/>
              <a:gd name="connsiteX2" fmla="*/ 1980546 w 6170166"/>
              <a:gd name="connsiteY2" fmla="*/ 88907 h 3776386"/>
              <a:gd name="connsiteX3" fmla="*/ 3656394 w 6170166"/>
              <a:gd name="connsiteY3" fmla="*/ 546145 h 3776386"/>
              <a:gd name="connsiteX4" fmla="*/ 4140407 w 6170166"/>
              <a:gd name="connsiteY4" fmla="*/ 1904899 h 3776386"/>
              <a:gd name="connsiteX5" fmla="*/ 4140407 w 6170166"/>
              <a:gd name="connsiteY5" fmla="*/ 3390799 h 3776386"/>
              <a:gd name="connsiteX6" fmla="*/ 5256066 w 6170166"/>
              <a:gd name="connsiteY6" fmla="*/ 3441989 h 3776386"/>
              <a:gd name="connsiteX7" fmla="*/ 6170166 w 6170166"/>
              <a:gd name="connsiteY7" fmla="*/ 1384416 h 3776386"/>
              <a:gd name="connsiteX0" fmla="*/ 0 w 6170166"/>
              <a:gd name="connsiteY0" fmla="*/ 88906 h 3776386"/>
              <a:gd name="connsiteX1" fmla="*/ 1066447 w 6170166"/>
              <a:gd name="connsiteY1" fmla="*/ 12701 h 3776386"/>
              <a:gd name="connsiteX2" fmla="*/ 1980546 w 6170166"/>
              <a:gd name="connsiteY2" fmla="*/ 88907 h 3776386"/>
              <a:gd name="connsiteX3" fmla="*/ 3656394 w 6170166"/>
              <a:gd name="connsiteY3" fmla="*/ 546145 h 3776386"/>
              <a:gd name="connsiteX4" fmla="*/ 4140407 w 6170166"/>
              <a:gd name="connsiteY4" fmla="*/ 1904899 h 3776386"/>
              <a:gd name="connsiteX5" fmla="*/ 4140407 w 6170166"/>
              <a:gd name="connsiteY5" fmla="*/ 3390799 h 3776386"/>
              <a:gd name="connsiteX6" fmla="*/ 5256066 w 6170166"/>
              <a:gd name="connsiteY6" fmla="*/ 3441989 h 3776386"/>
              <a:gd name="connsiteX7" fmla="*/ 6170166 w 6170166"/>
              <a:gd name="connsiteY7" fmla="*/ 1384416 h 3776386"/>
              <a:gd name="connsiteX0" fmla="*/ 0 w 6170166"/>
              <a:gd name="connsiteY0" fmla="*/ 315365 h 4002845"/>
              <a:gd name="connsiteX1" fmla="*/ 1066447 w 6170166"/>
              <a:gd name="connsiteY1" fmla="*/ 239160 h 4002845"/>
              <a:gd name="connsiteX2" fmla="*/ 1980546 w 6170166"/>
              <a:gd name="connsiteY2" fmla="*/ 315366 h 4002845"/>
              <a:gd name="connsiteX3" fmla="*/ 4140407 w 6170166"/>
              <a:gd name="connsiteY3" fmla="*/ 2131358 h 4002845"/>
              <a:gd name="connsiteX4" fmla="*/ 4140407 w 6170166"/>
              <a:gd name="connsiteY4" fmla="*/ 3617258 h 4002845"/>
              <a:gd name="connsiteX5" fmla="*/ 5256066 w 6170166"/>
              <a:gd name="connsiteY5" fmla="*/ 3668448 h 4002845"/>
              <a:gd name="connsiteX6" fmla="*/ 6170166 w 6170166"/>
              <a:gd name="connsiteY6" fmla="*/ 1610875 h 4002845"/>
              <a:gd name="connsiteX0" fmla="*/ 0 w 6170166"/>
              <a:gd name="connsiteY0" fmla="*/ 378871 h 4066351"/>
              <a:gd name="connsiteX1" fmla="*/ 1066447 w 6170166"/>
              <a:gd name="connsiteY1" fmla="*/ 302666 h 4066351"/>
              <a:gd name="connsiteX2" fmla="*/ 4140407 w 6170166"/>
              <a:gd name="connsiteY2" fmla="*/ 2194864 h 4066351"/>
              <a:gd name="connsiteX3" fmla="*/ 4140407 w 6170166"/>
              <a:gd name="connsiteY3" fmla="*/ 3680764 h 4066351"/>
              <a:gd name="connsiteX4" fmla="*/ 5256066 w 6170166"/>
              <a:gd name="connsiteY4" fmla="*/ 3731954 h 4066351"/>
              <a:gd name="connsiteX5" fmla="*/ 6170166 w 6170166"/>
              <a:gd name="connsiteY5" fmla="*/ 1674381 h 4066351"/>
              <a:gd name="connsiteX0" fmla="*/ 0 w 6170166"/>
              <a:gd name="connsiteY0" fmla="*/ 0 h 3687480"/>
              <a:gd name="connsiteX1" fmla="*/ 4140407 w 6170166"/>
              <a:gd name="connsiteY1" fmla="*/ 1815993 h 3687480"/>
              <a:gd name="connsiteX2" fmla="*/ 4140407 w 6170166"/>
              <a:gd name="connsiteY2" fmla="*/ 3301893 h 3687480"/>
              <a:gd name="connsiteX3" fmla="*/ 5256066 w 6170166"/>
              <a:gd name="connsiteY3" fmla="*/ 3353083 h 3687480"/>
              <a:gd name="connsiteX4" fmla="*/ 6170166 w 6170166"/>
              <a:gd name="connsiteY4" fmla="*/ 1295510 h 3687480"/>
              <a:gd name="connsiteX0" fmla="*/ 0 w 6170166"/>
              <a:gd name="connsiteY0" fmla="*/ 429382 h 4116862"/>
              <a:gd name="connsiteX1" fmla="*/ 4140407 w 6170166"/>
              <a:gd name="connsiteY1" fmla="*/ 2245375 h 4116862"/>
              <a:gd name="connsiteX2" fmla="*/ 4140407 w 6170166"/>
              <a:gd name="connsiteY2" fmla="*/ 3731275 h 4116862"/>
              <a:gd name="connsiteX3" fmla="*/ 5256066 w 6170166"/>
              <a:gd name="connsiteY3" fmla="*/ 3782465 h 4116862"/>
              <a:gd name="connsiteX4" fmla="*/ 6170166 w 6170166"/>
              <a:gd name="connsiteY4" fmla="*/ 1724892 h 4116862"/>
              <a:gd name="connsiteX0" fmla="*/ 0 w 6170166"/>
              <a:gd name="connsiteY0" fmla="*/ 429382 h 4125008"/>
              <a:gd name="connsiteX1" fmla="*/ 4265793 w 6170166"/>
              <a:gd name="connsiteY1" fmla="*/ 1420067 h 4125008"/>
              <a:gd name="connsiteX2" fmla="*/ 4140407 w 6170166"/>
              <a:gd name="connsiteY2" fmla="*/ 3731275 h 4125008"/>
              <a:gd name="connsiteX3" fmla="*/ 5256066 w 6170166"/>
              <a:gd name="connsiteY3" fmla="*/ 3782465 h 4125008"/>
              <a:gd name="connsiteX4" fmla="*/ 6170166 w 6170166"/>
              <a:gd name="connsiteY4" fmla="*/ 1724892 h 4125008"/>
              <a:gd name="connsiteX0" fmla="*/ 0 w 6170166"/>
              <a:gd name="connsiteY0" fmla="*/ 429382 h 4125008"/>
              <a:gd name="connsiteX1" fmla="*/ 4265793 w 6170166"/>
              <a:gd name="connsiteY1" fmla="*/ 1420067 h 4125008"/>
              <a:gd name="connsiteX2" fmla="*/ 4140407 w 6170166"/>
              <a:gd name="connsiteY2" fmla="*/ 3731275 h 4125008"/>
              <a:gd name="connsiteX3" fmla="*/ 5256066 w 6170166"/>
              <a:gd name="connsiteY3" fmla="*/ 3782465 h 4125008"/>
              <a:gd name="connsiteX4" fmla="*/ 6170166 w 6170166"/>
              <a:gd name="connsiteY4" fmla="*/ 1724892 h 4125008"/>
              <a:gd name="connsiteX0" fmla="*/ 0 w 6170166"/>
              <a:gd name="connsiteY0" fmla="*/ 429382 h 4125008"/>
              <a:gd name="connsiteX1" fmla="*/ 4265793 w 6170166"/>
              <a:gd name="connsiteY1" fmla="*/ 1420067 h 4125008"/>
              <a:gd name="connsiteX2" fmla="*/ 4140407 w 6170166"/>
              <a:gd name="connsiteY2" fmla="*/ 3731275 h 4125008"/>
              <a:gd name="connsiteX3" fmla="*/ 5256066 w 6170166"/>
              <a:gd name="connsiteY3" fmla="*/ 3782465 h 4125008"/>
              <a:gd name="connsiteX4" fmla="*/ 6170166 w 6170166"/>
              <a:gd name="connsiteY4" fmla="*/ 1724892 h 4125008"/>
              <a:gd name="connsiteX0" fmla="*/ 0 w 6170166"/>
              <a:gd name="connsiteY0" fmla="*/ 429382 h 4116862"/>
              <a:gd name="connsiteX1" fmla="*/ 2818470 w 6170166"/>
              <a:gd name="connsiteY1" fmla="*/ 2258338 h 4116862"/>
              <a:gd name="connsiteX2" fmla="*/ 4140407 w 6170166"/>
              <a:gd name="connsiteY2" fmla="*/ 3731275 h 4116862"/>
              <a:gd name="connsiteX3" fmla="*/ 5256066 w 6170166"/>
              <a:gd name="connsiteY3" fmla="*/ 3782465 h 4116862"/>
              <a:gd name="connsiteX4" fmla="*/ 6170166 w 6170166"/>
              <a:gd name="connsiteY4" fmla="*/ 1724892 h 4116862"/>
              <a:gd name="connsiteX0" fmla="*/ 0 w 7160441"/>
              <a:gd name="connsiteY0" fmla="*/ 429382 h 4269274"/>
              <a:gd name="connsiteX1" fmla="*/ 3808745 w 7160441"/>
              <a:gd name="connsiteY1" fmla="*/ 2410750 h 4269274"/>
              <a:gd name="connsiteX2" fmla="*/ 5130682 w 7160441"/>
              <a:gd name="connsiteY2" fmla="*/ 3883687 h 4269274"/>
              <a:gd name="connsiteX3" fmla="*/ 6246341 w 7160441"/>
              <a:gd name="connsiteY3" fmla="*/ 3934877 h 4269274"/>
              <a:gd name="connsiteX4" fmla="*/ 7160441 w 7160441"/>
              <a:gd name="connsiteY4" fmla="*/ 1877304 h 4269274"/>
              <a:gd name="connsiteX0" fmla="*/ 0 w 7160441"/>
              <a:gd name="connsiteY0" fmla="*/ 429382 h 4269274"/>
              <a:gd name="connsiteX1" fmla="*/ 3808745 w 7160441"/>
              <a:gd name="connsiteY1" fmla="*/ 2410750 h 4269274"/>
              <a:gd name="connsiteX2" fmla="*/ 5130682 w 7160441"/>
              <a:gd name="connsiteY2" fmla="*/ 3883687 h 4269274"/>
              <a:gd name="connsiteX3" fmla="*/ 6246341 w 7160441"/>
              <a:gd name="connsiteY3" fmla="*/ 3934877 h 4269274"/>
              <a:gd name="connsiteX4" fmla="*/ 7160441 w 7160441"/>
              <a:gd name="connsiteY4" fmla="*/ 1877304 h 4269274"/>
              <a:gd name="connsiteX0" fmla="*/ 0 w 7160441"/>
              <a:gd name="connsiteY0" fmla="*/ 429382 h 4269274"/>
              <a:gd name="connsiteX1" fmla="*/ 3656396 w 7160441"/>
              <a:gd name="connsiteY1" fmla="*/ 1801099 h 4269274"/>
              <a:gd name="connsiteX2" fmla="*/ 5130682 w 7160441"/>
              <a:gd name="connsiteY2" fmla="*/ 3883687 h 4269274"/>
              <a:gd name="connsiteX3" fmla="*/ 6246341 w 7160441"/>
              <a:gd name="connsiteY3" fmla="*/ 3934877 h 4269274"/>
              <a:gd name="connsiteX4" fmla="*/ 7160441 w 7160441"/>
              <a:gd name="connsiteY4" fmla="*/ 1877304 h 4269274"/>
              <a:gd name="connsiteX0" fmla="*/ 0 w 7160441"/>
              <a:gd name="connsiteY0" fmla="*/ 429382 h 4269274"/>
              <a:gd name="connsiteX1" fmla="*/ 3656396 w 7160441"/>
              <a:gd name="connsiteY1" fmla="*/ 1801099 h 4269274"/>
              <a:gd name="connsiteX2" fmla="*/ 5130682 w 7160441"/>
              <a:gd name="connsiteY2" fmla="*/ 3883687 h 4269274"/>
              <a:gd name="connsiteX3" fmla="*/ 6246341 w 7160441"/>
              <a:gd name="connsiteY3" fmla="*/ 3934877 h 4269274"/>
              <a:gd name="connsiteX4" fmla="*/ 7160441 w 7160441"/>
              <a:gd name="connsiteY4" fmla="*/ 1877304 h 4269274"/>
              <a:gd name="connsiteX0" fmla="*/ 0 w 7160441"/>
              <a:gd name="connsiteY0" fmla="*/ 429382 h 3934877"/>
              <a:gd name="connsiteX1" fmla="*/ 3656396 w 7160441"/>
              <a:gd name="connsiteY1" fmla="*/ 1801099 h 3934877"/>
              <a:gd name="connsiteX2" fmla="*/ 6246341 w 7160441"/>
              <a:gd name="connsiteY2" fmla="*/ 3934877 h 3934877"/>
              <a:gd name="connsiteX3" fmla="*/ 7160441 w 7160441"/>
              <a:gd name="connsiteY3" fmla="*/ 1877304 h 3934877"/>
              <a:gd name="connsiteX0" fmla="*/ 0 w 7160441"/>
              <a:gd name="connsiteY0" fmla="*/ 429382 h 3020402"/>
              <a:gd name="connsiteX1" fmla="*/ 3656396 w 7160441"/>
              <a:gd name="connsiteY1" fmla="*/ 1801099 h 3020402"/>
              <a:gd name="connsiteX2" fmla="*/ 5332244 w 7160441"/>
              <a:gd name="connsiteY2" fmla="*/ 3020402 h 3020402"/>
              <a:gd name="connsiteX3" fmla="*/ 7160441 w 7160441"/>
              <a:gd name="connsiteY3" fmla="*/ 1877304 h 3020402"/>
              <a:gd name="connsiteX0" fmla="*/ 0 w 7160441"/>
              <a:gd name="connsiteY0" fmla="*/ 429382 h 3020402"/>
              <a:gd name="connsiteX1" fmla="*/ 3656396 w 7160441"/>
              <a:gd name="connsiteY1" fmla="*/ 1801099 h 3020402"/>
              <a:gd name="connsiteX2" fmla="*/ 5332244 w 7160441"/>
              <a:gd name="connsiteY2" fmla="*/ 3020402 h 3020402"/>
              <a:gd name="connsiteX3" fmla="*/ 7160441 w 7160441"/>
              <a:gd name="connsiteY3" fmla="*/ 1877304 h 3020402"/>
              <a:gd name="connsiteX0" fmla="*/ 0 w 7160441"/>
              <a:gd name="connsiteY0" fmla="*/ 429382 h 3020402"/>
              <a:gd name="connsiteX1" fmla="*/ 3656396 w 7160441"/>
              <a:gd name="connsiteY1" fmla="*/ 1801099 h 3020402"/>
              <a:gd name="connsiteX2" fmla="*/ 5332244 w 7160441"/>
              <a:gd name="connsiteY2" fmla="*/ 3020402 h 3020402"/>
              <a:gd name="connsiteX3" fmla="*/ 7160441 w 7160441"/>
              <a:gd name="connsiteY3" fmla="*/ 1877304 h 3020402"/>
              <a:gd name="connsiteX0" fmla="*/ 0 w 7160441"/>
              <a:gd name="connsiteY0" fmla="*/ 429382 h 3020402"/>
              <a:gd name="connsiteX1" fmla="*/ 3656396 w 7160441"/>
              <a:gd name="connsiteY1" fmla="*/ 1801099 h 3020402"/>
              <a:gd name="connsiteX2" fmla="*/ 5332244 w 7160441"/>
              <a:gd name="connsiteY2" fmla="*/ 3020402 h 3020402"/>
              <a:gd name="connsiteX3" fmla="*/ 7160441 w 7160441"/>
              <a:gd name="connsiteY3" fmla="*/ 1877304 h 3020402"/>
              <a:gd name="connsiteX0" fmla="*/ 0 w 7160441"/>
              <a:gd name="connsiteY0" fmla="*/ 396946 h 2987966"/>
              <a:gd name="connsiteX1" fmla="*/ 3656396 w 7160441"/>
              <a:gd name="connsiteY1" fmla="*/ 1768663 h 2987966"/>
              <a:gd name="connsiteX2" fmla="*/ 5332244 w 7160441"/>
              <a:gd name="connsiteY2" fmla="*/ 2987966 h 2987966"/>
              <a:gd name="connsiteX3" fmla="*/ 7160441 w 7160441"/>
              <a:gd name="connsiteY3" fmla="*/ 1844868 h 2987966"/>
              <a:gd name="connsiteX0" fmla="*/ 0 w 7236616"/>
              <a:gd name="connsiteY0" fmla="*/ 396946 h 2987966"/>
              <a:gd name="connsiteX1" fmla="*/ 3656396 w 7236616"/>
              <a:gd name="connsiteY1" fmla="*/ 1768663 h 2987966"/>
              <a:gd name="connsiteX2" fmla="*/ 5332244 w 7236616"/>
              <a:gd name="connsiteY2" fmla="*/ 2987966 h 2987966"/>
              <a:gd name="connsiteX3" fmla="*/ 7236616 w 7236616"/>
              <a:gd name="connsiteY3" fmla="*/ 1692455 h 2987966"/>
              <a:gd name="connsiteX0" fmla="*/ 0 w 7160440"/>
              <a:gd name="connsiteY0" fmla="*/ 2036231 h 2341058"/>
              <a:gd name="connsiteX1" fmla="*/ 3580220 w 7160440"/>
              <a:gd name="connsiteY1" fmla="*/ 1121755 h 2341058"/>
              <a:gd name="connsiteX2" fmla="*/ 5256068 w 7160440"/>
              <a:gd name="connsiteY2" fmla="*/ 2341058 h 2341058"/>
              <a:gd name="connsiteX3" fmla="*/ 7160440 w 7160440"/>
              <a:gd name="connsiteY3" fmla="*/ 1045547 h 2341058"/>
              <a:gd name="connsiteX0" fmla="*/ 0 w 7160440"/>
              <a:gd name="connsiteY0" fmla="*/ 2514813 h 2819640"/>
              <a:gd name="connsiteX1" fmla="*/ 1904371 w 7160440"/>
              <a:gd name="connsiteY1" fmla="*/ 152413 h 2819640"/>
              <a:gd name="connsiteX2" fmla="*/ 3580220 w 7160440"/>
              <a:gd name="connsiteY2" fmla="*/ 1600337 h 2819640"/>
              <a:gd name="connsiteX3" fmla="*/ 5256068 w 7160440"/>
              <a:gd name="connsiteY3" fmla="*/ 2819640 h 2819640"/>
              <a:gd name="connsiteX4" fmla="*/ 7160440 w 7160440"/>
              <a:gd name="connsiteY4" fmla="*/ 1524129 h 2819640"/>
              <a:gd name="connsiteX0" fmla="*/ 0 w 7160440"/>
              <a:gd name="connsiteY0" fmla="*/ 2514813 h 2819640"/>
              <a:gd name="connsiteX1" fmla="*/ 1904371 w 7160440"/>
              <a:gd name="connsiteY1" fmla="*/ 152413 h 2819640"/>
              <a:gd name="connsiteX2" fmla="*/ 3580220 w 7160440"/>
              <a:gd name="connsiteY2" fmla="*/ 1600337 h 2819640"/>
              <a:gd name="connsiteX3" fmla="*/ 5256068 w 7160440"/>
              <a:gd name="connsiteY3" fmla="*/ 2819640 h 2819640"/>
              <a:gd name="connsiteX4" fmla="*/ 7160440 w 7160440"/>
              <a:gd name="connsiteY4" fmla="*/ 1524129 h 2819640"/>
              <a:gd name="connsiteX0" fmla="*/ 0 w 7160440"/>
              <a:gd name="connsiteY0" fmla="*/ 2514813 h 2819640"/>
              <a:gd name="connsiteX1" fmla="*/ 1904371 w 7160440"/>
              <a:gd name="connsiteY1" fmla="*/ 152413 h 2819640"/>
              <a:gd name="connsiteX2" fmla="*/ 3580220 w 7160440"/>
              <a:gd name="connsiteY2" fmla="*/ 1600337 h 2819640"/>
              <a:gd name="connsiteX3" fmla="*/ 5256068 w 7160440"/>
              <a:gd name="connsiteY3" fmla="*/ 2819640 h 2819640"/>
              <a:gd name="connsiteX4" fmla="*/ 7160440 w 7160440"/>
              <a:gd name="connsiteY4" fmla="*/ 1524129 h 2819640"/>
              <a:gd name="connsiteX0" fmla="*/ 0 w 7084266"/>
              <a:gd name="connsiteY0" fmla="*/ 2286195 h 2819640"/>
              <a:gd name="connsiteX1" fmla="*/ 1828197 w 7084266"/>
              <a:gd name="connsiteY1" fmla="*/ 152413 h 2819640"/>
              <a:gd name="connsiteX2" fmla="*/ 3504046 w 7084266"/>
              <a:gd name="connsiteY2" fmla="*/ 1600337 h 2819640"/>
              <a:gd name="connsiteX3" fmla="*/ 5179894 w 7084266"/>
              <a:gd name="connsiteY3" fmla="*/ 2819640 h 2819640"/>
              <a:gd name="connsiteX4" fmla="*/ 7084266 w 7084266"/>
              <a:gd name="connsiteY4" fmla="*/ 1524129 h 281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4266" h="2819640">
                <a:moveTo>
                  <a:pt x="0" y="2286195"/>
                </a:moveTo>
                <a:cubicBezTo>
                  <a:pt x="973897" y="2324931"/>
                  <a:pt x="762228" y="223160"/>
                  <a:pt x="1828197" y="152413"/>
                </a:cubicBezTo>
                <a:cubicBezTo>
                  <a:pt x="2424900" y="0"/>
                  <a:pt x="2919706" y="1459697"/>
                  <a:pt x="3504046" y="1600337"/>
                </a:cubicBezTo>
                <a:cubicBezTo>
                  <a:pt x="3765806" y="1928892"/>
                  <a:pt x="4117532" y="2726518"/>
                  <a:pt x="5179894" y="2819640"/>
                </a:cubicBezTo>
                <a:cubicBezTo>
                  <a:pt x="6447285" y="2602123"/>
                  <a:pt x="6370301" y="1607944"/>
                  <a:pt x="7084266" y="1524129"/>
                </a:cubicBez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805" tIns="32402" rIns="64805" bIns="32402" rtlCol="0" anchor="ctr"/>
          <a:lstStyle/>
          <a:p>
            <a:pPr algn="ctr"/>
            <a:endParaRPr lang="pt-BR" sz="1350" dirty="0"/>
          </a:p>
        </p:txBody>
      </p:sp>
      <p:grpSp>
        <p:nvGrpSpPr>
          <p:cNvPr id="6" name="Grupo 5"/>
          <p:cNvGrpSpPr/>
          <p:nvPr/>
        </p:nvGrpSpPr>
        <p:grpSpPr>
          <a:xfrm>
            <a:off x="2001783" y="3419022"/>
            <a:ext cx="477137" cy="440945"/>
            <a:chOff x="1176518" y="1939406"/>
            <a:chExt cx="636280" cy="588016"/>
          </a:xfrm>
        </p:grpSpPr>
        <p:sp>
          <p:nvSpPr>
            <p:cNvPr id="7" name="Elipse 6"/>
            <p:cNvSpPr/>
            <p:nvPr/>
          </p:nvSpPr>
          <p:spPr>
            <a:xfrm>
              <a:off x="1176518" y="1939406"/>
              <a:ext cx="636280" cy="5880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8" name="Retângulo 32"/>
            <p:cNvSpPr>
              <a:spLocks noChangeArrowheads="1"/>
            </p:cNvSpPr>
            <p:nvPr/>
          </p:nvSpPr>
          <p:spPr bwMode="auto">
            <a:xfrm>
              <a:off x="1198245" y="2073464"/>
              <a:ext cx="602060" cy="318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125" b="1" dirty="0">
                  <a:solidFill>
                    <a:srgbClr val="0070C0"/>
                  </a:solidFill>
                  <a:latin typeface="Century Gothic" pitchFamily="34" charset="0"/>
                </a:rPr>
                <a:t>1993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3357477" y="1904335"/>
            <a:ext cx="637978" cy="637715"/>
            <a:chOff x="2845253" y="1771401"/>
            <a:chExt cx="850768" cy="850417"/>
          </a:xfrm>
        </p:grpSpPr>
        <p:sp>
          <p:nvSpPr>
            <p:cNvPr id="10" name="Elipse 9"/>
            <p:cNvSpPr/>
            <p:nvPr/>
          </p:nvSpPr>
          <p:spPr>
            <a:xfrm>
              <a:off x="2845253" y="1771401"/>
              <a:ext cx="850768" cy="85041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11" name="Retângulo 32"/>
            <p:cNvSpPr>
              <a:spLocks noChangeArrowheads="1"/>
            </p:cNvSpPr>
            <p:nvPr/>
          </p:nvSpPr>
          <p:spPr bwMode="auto">
            <a:xfrm>
              <a:off x="2926894" y="2014478"/>
              <a:ext cx="687567" cy="364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350" b="1" dirty="0">
                  <a:solidFill>
                    <a:schemeClr val="accent3">
                      <a:lumMod val="50000"/>
                    </a:schemeClr>
                  </a:solidFill>
                  <a:latin typeface="Century Gothic" pitchFamily="34" charset="0"/>
                </a:rPr>
                <a:t>2001</a:t>
              </a:r>
              <a:endParaRPr lang="pt-BR" sz="1125" b="1" dirty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467687" y="2802927"/>
            <a:ext cx="689017" cy="688732"/>
            <a:chOff x="5162274" y="2563423"/>
            <a:chExt cx="918830" cy="918450"/>
          </a:xfrm>
        </p:grpSpPr>
        <p:sp>
          <p:nvSpPr>
            <p:cNvPr id="13" name="Elipse 12"/>
            <p:cNvSpPr/>
            <p:nvPr/>
          </p:nvSpPr>
          <p:spPr>
            <a:xfrm>
              <a:off x="5162274" y="2563423"/>
              <a:ext cx="918830" cy="9184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14" name="Retângulo 32"/>
            <p:cNvSpPr>
              <a:spLocks noChangeArrowheads="1"/>
            </p:cNvSpPr>
            <p:nvPr/>
          </p:nvSpPr>
          <p:spPr bwMode="auto">
            <a:xfrm>
              <a:off x="5264680" y="2833615"/>
              <a:ext cx="721769" cy="379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425" b="1" dirty="0">
                  <a:solidFill>
                    <a:schemeClr val="accent2">
                      <a:lumMod val="75000"/>
                    </a:schemeClr>
                  </a:solidFill>
                  <a:latin typeface="Century Gothic" pitchFamily="34" charset="0"/>
                </a:rPr>
                <a:t>2007</a:t>
              </a:r>
              <a:endParaRPr lang="pt-BR" sz="135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5592032" y="3644363"/>
            <a:ext cx="765574" cy="765258"/>
            <a:chOff x="5316179" y="4883883"/>
            <a:chExt cx="1020922" cy="1020500"/>
          </a:xfrm>
        </p:grpSpPr>
        <p:sp>
          <p:nvSpPr>
            <p:cNvPr id="16" name="Elipse 15"/>
            <p:cNvSpPr/>
            <p:nvPr/>
          </p:nvSpPr>
          <p:spPr>
            <a:xfrm>
              <a:off x="5316179" y="4883883"/>
              <a:ext cx="1020922" cy="10205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4AF69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17" name="Retângulo 32"/>
            <p:cNvSpPr>
              <a:spLocks noChangeArrowheads="1"/>
            </p:cNvSpPr>
            <p:nvPr/>
          </p:nvSpPr>
          <p:spPr bwMode="auto">
            <a:xfrm>
              <a:off x="5412364" y="5192812"/>
              <a:ext cx="832929" cy="44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724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itchFamily="34" charset="0"/>
                </a:rPr>
                <a:t>2013</a:t>
              </a:r>
              <a:endParaRPr lang="pt-BR" sz="1425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7329566" y="2769359"/>
            <a:ext cx="836286" cy="813821"/>
            <a:chOff x="7611353" y="2743639"/>
            <a:chExt cx="1123014" cy="1122550"/>
          </a:xfrm>
        </p:grpSpPr>
        <p:sp>
          <p:nvSpPr>
            <p:cNvPr id="19" name="Elipse 18"/>
            <p:cNvSpPr/>
            <p:nvPr/>
          </p:nvSpPr>
          <p:spPr>
            <a:xfrm>
              <a:off x="7611353" y="2743639"/>
              <a:ext cx="1123014" cy="112255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2060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20" name="Retângulo 32"/>
            <p:cNvSpPr>
              <a:spLocks noChangeArrowheads="1"/>
            </p:cNvSpPr>
            <p:nvPr/>
          </p:nvSpPr>
          <p:spPr bwMode="auto">
            <a:xfrm>
              <a:off x="7758584" y="3084311"/>
              <a:ext cx="838751" cy="45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724" b="1" dirty="0">
                  <a:solidFill>
                    <a:srgbClr val="002060"/>
                  </a:solidFill>
                  <a:latin typeface="Century Gothic" pitchFamily="34" charset="0"/>
                </a:rPr>
                <a:t>2016</a:t>
              </a:r>
              <a:endParaRPr lang="pt-BR" sz="1425" b="1" dirty="0">
                <a:solidFill>
                  <a:srgbClr val="002060"/>
                </a:solidFill>
                <a:latin typeface="Century Gothic" pitchFamily="34" charset="0"/>
              </a:endParaRPr>
            </a:p>
          </p:txBody>
        </p:sp>
      </p:grpSp>
      <p:sp>
        <p:nvSpPr>
          <p:cNvPr id="21" name="CaixaDeTexto 24"/>
          <p:cNvSpPr txBox="1">
            <a:spLocks noChangeArrowheads="1"/>
          </p:cNvSpPr>
          <p:nvPr/>
        </p:nvSpPr>
        <p:spPr bwMode="auto">
          <a:xfrm>
            <a:off x="1821798" y="3167674"/>
            <a:ext cx="1125405" cy="2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pPr algn="ctr"/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Lei 8.630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5497963" y="3221671"/>
            <a:ext cx="1345625" cy="438400"/>
            <a:chOff x="6142206" y="3962961"/>
            <a:chExt cx="1794441" cy="584622"/>
          </a:xfrm>
        </p:grpSpPr>
        <p:sp>
          <p:nvSpPr>
            <p:cNvPr id="23" name="CaixaDeTexto 23"/>
            <p:cNvSpPr txBox="1">
              <a:spLocks noChangeArrowheads="1"/>
            </p:cNvSpPr>
            <p:nvPr/>
          </p:nvSpPr>
          <p:spPr bwMode="auto">
            <a:xfrm>
              <a:off x="6142206" y="3962961"/>
              <a:ext cx="1157009" cy="318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805" tIns="32402" rIns="64805" bIns="32402">
              <a:spAutoFit/>
            </a:bodyPr>
            <a:lstStyle/>
            <a:p>
              <a:r>
                <a:rPr lang="pt-BR" sz="1125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itchFamily="34" charset="0"/>
                </a:rPr>
                <a:t>Lei 12.815</a:t>
              </a:r>
            </a:p>
          </p:txBody>
        </p:sp>
        <p:sp>
          <p:nvSpPr>
            <p:cNvPr id="24" name="CaixaDeTexto 25"/>
            <p:cNvSpPr txBox="1">
              <a:spLocks noChangeArrowheads="1"/>
            </p:cNvSpPr>
            <p:nvPr/>
          </p:nvSpPr>
          <p:spPr bwMode="auto">
            <a:xfrm>
              <a:off x="6146477" y="4199697"/>
              <a:ext cx="1790170" cy="34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4805" tIns="32402" rIns="64805" bIns="32402">
              <a:spAutoFit/>
            </a:bodyPr>
            <a:lstStyle/>
            <a:p>
              <a:r>
                <a:rPr lang="pt-BR" sz="1125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itchFamily="34" charset="0"/>
                </a:rPr>
                <a:t>Decreto </a:t>
              </a:r>
              <a:r>
                <a:rPr lang="pt-BR" sz="127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itchFamily="34" charset="0"/>
                </a:rPr>
                <a:t>8.033</a:t>
              </a:r>
              <a:endParaRPr lang="pt-BR" sz="1125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endParaRPr>
            </a:p>
          </p:txBody>
        </p:sp>
      </p:grpSp>
      <p:sp>
        <p:nvSpPr>
          <p:cNvPr id="25" name="CaixaDeTexto 38"/>
          <p:cNvSpPr txBox="1">
            <a:spLocks noChangeArrowheads="1"/>
          </p:cNvSpPr>
          <p:nvPr/>
        </p:nvSpPr>
        <p:spPr bwMode="auto">
          <a:xfrm>
            <a:off x="3256214" y="1655360"/>
            <a:ext cx="1125405" cy="2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pPr algn="ctr"/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Lei 10.233</a:t>
            </a:r>
          </a:p>
        </p:txBody>
      </p:sp>
      <p:sp>
        <p:nvSpPr>
          <p:cNvPr id="26" name="CaixaDeTexto 45"/>
          <p:cNvSpPr txBox="1">
            <a:spLocks noChangeArrowheads="1"/>
          </p:cNvSpPr>
          <p:nvPr/>
        </p:nvSpPr>
        <p:spPr bwMode="auto">
          <a:xfrm>
            <a:off x="4656000" y="2133056"/>
            <a:ext cx="1125405" cy="2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pPr algn="ctr"/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Lei 11.518</a:t>
            </a:r>
          </a:p>
        </p:txBody>
      </p:sp>
      <p:sp>
        <p:nvSpPr>
          <p:cNvPr id="27" name="CaixaDeTexto 27"/>
          <p:cNvSpPr txBox="1">
            <a:spLocks noChangeArrowheads="1"/>
          </p:cNvSpPr>
          <p:nvPr/>
        </p:nvSpPr>
        <p:spPr bwMode="auto">
          <a:xfrm>
            <a:off x="7085899" y="2270061"/>
            <a:ext cx="1295945" cy="456313"/>
          </a:xfrm>
          <a:prstGeom prst="rect">
            <a:avLst/>
          </a:prstGeom>
          <a:solidFill>
            <a:schemeClr val="bg1">
              <a:alpha val="5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Lei 13.341</a:t>
            </a:r>
          </a:p>
          <a:p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GT Portaria 435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713802" y="3900999"/>
            <a:ext cx="1300674" cy="931058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Permitiu a exploração do serviço pela iniciativa privada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3117742" y="2673032"/>
            <a:ext cx="1187950" cy="931058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Criação da ANTAQ</a:t>
            </a:r>
          </a:p>
          <a:p>
            <a:pPr marL="133327" indent="-133327"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Permitindo a regulação do setor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4953666" y="4463620"/>
            <a:ext cx="2105912" cy="982355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Permitiu a movimentação de carga de terceiros pelos terminais privados </a:t>
            </a:r>
          </a:p>
          <a:p>
            <a:pPr marL="133327" indent="-133327"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Prorrogações antecipadas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4683678" y="2357707"/>
            <a:ext cx="1835923" cy="462982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Criação da SEP</a:t>
            </a:r>
          </a:p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Destaque para o setor</a:t>
            </a:r>
          </a:p>
        </p:txBody>
      </p:sp>
      <p:sp>
        <p:nvSpPr>
          <p:cNvPr id="29" name="Título 8"/>
          <p:cNvSpPr txBox="1">
            <a:spLocks/>
          </p:cNvSpPr>
          <p:nvPr/>
        </p:nvSpPr>
        <p:spPr>
          <a:xfrm>
            <a:off x="1524001" y="116633"/>
            <a:ext cx="8727482" cy="1282875"/>
          </a:xfrm>
          <a:prstGeom prst="rect">
            <a:avLst/>
          </a:prstGeom>
        </p:spPr>
        <p:txBody>
          <a:bodyPr vert="horz" lIns="72567" tIns="36284" rIns="72567" bIns="36284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222" b="1" dirty="0">
                <a:solidFill>
                  <a:srgbClr val="002060"/>
                </a:solidFill>
              </a:rPr>
              <a:t>LINHA DO TEMPO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2222" b="1" dirty="0">
                <a:solidFill>
                  <a:srgbClr val="002060"/>
                </a:solidFill>
              </a:rPr>
              <a:t>LEGISLAÇÃO DO SETOR PORTUÁRIO</a:t>
            </a:r>
            <a:endParaRPr lang="pt-BR" sz="2222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8781866" y="2571810"/>
            <a:ext cx="1028629" cy="1028629"/>
            <a:chOff x="7611353" y="2743639"/>
            <a:chExt cx="1123014" cy="1122550"/>
          </a:xfrm>
        </p:grpSpPr>
        <p:sp>
          <p:nvSpPr>
            <p:cNvPr id="36" name="Elipse 35"/>
            <p:cNvSpPr/>
            <p:nvPr/>
          </p:nvSpPr>
          <p:spPr>
            <a:xfrm>
              <a:off x="7611353" y="2743639"/>
              <a:ext cx="1123014" cy="112255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6600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5" tIns="32402" rIns="64805" bIns="32402"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37" name="Retângulo 32"/>
            <p:cNvSpPr>
              <a:spLocks noChangeArrowheads="1"/>
            </p:cNvSpPr>
            <p:nvPr/>
          </p:nvSpPr>
          <p:spPr bwMode="auto">
            <a:xfrm>
              <a:off x="7798522" y="3117822"/>
              <a:ext cx="681913" cy="360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805" tIns="32402" rIns="64805" bIns="32402">
              <a:spAutoFit/>
            </a:bodyPr>
            <a:lstStyle/>
            <a:p>
              <a:r>
                <a:rPr lang="pt-BR" sz="1724" b="1" dirty="0">
                  <a:solidFill>
                    <a:srgbClr val="006600"/>
                  </a:solidFill>
                  <a:latin typeface="Century Gothic" pitchFamily="34" charset="0"/>
                </a:rPr>
                <a:t>2017</a:t>
              </a:r>
              <a:endParaRPr lang="pt-BR" sz="1425" b="1" dirty="0">
                <a:solidFill>
                  <a:srgbClr val="006600"/>
                </a:solidFill>
                <a:latin typeface="Century Gothic" pitchFamily="34" charset="0"/>
              </a:endParaRPr>
            </a:p>
          </p:txBody>
        </p:sp>
      </p:grpSp>
      <p:sp>
        <p:nvSpPr>
          <p:cNvPr id="39" name="CaixaDeTexto 27"/>
          <p:cNvSpPr txBox="1">
            <a:spLocks noChangeArrowheads="1"/>
          </p:cNvSpPr>
          <p:nvPr/>
        </p:nvSpPr>
        <p:spPr bwMode="auto">
          <a:xfrm>
            <a:off x="8724720" y="2171788"/>
            <a:ext cx="1295945" cy="260875"/>
          </a:xfrm>
          <a:prstGeom prst="rect">
            <a:avLst/>
          </a:prstGeom>
          <a:solidFill>
            <a:schemeClr val="bg1">
              <a:alpha val="5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4805" tIns="32402" rIns="64805" bIns="32402">
            <a:spAutoFit/>
          </a:bodyPr>
          <a:lstStyle/>
          <a:p>
            <a:r>
              <a:rPr lang="pt-BR" sz="12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Decreto 9.048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8324696" y="3771877"/>
            <a:ext cx="2105912" cy="687402"/>
          </a:xfrm>
          <a:prstGeom prst="rect">
            <a:avLst/>
          </a:prstGeom>
        </p:spPr>
        <p:txBody>
          <a:bodyPr wrap="square" lIns="64805" tIns="32402" rIns="64805" bIns="32402">
            <a:spAutoFit/>
          </a:bodyPr>
          <a:lstStyle/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Segurança Jurídica </a:t>
            </a:r>
          </a:p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Atração de investimentos </a:t>
            </a:r>
          </a:p>
          <a:p>
            <a:pPr marL="133327" indent="-133327">
              <a:spcAft>
                <a:spcPts val="425"/>
              </a:spcAft>
              <a:buClr>
                <a:schemeClr val="accent5">
                  <a:lumMod val="50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1125" b="1" dirty="0">
                <a:solidFill>
                  <a:prstClr val="black"/>
                </a:solidFill>
                <a:latin typeface="Century Gothic" pitchFamily="34" charset="0"/>
              </a:rPr>
              <a:t>Desburocratização</a:t>
            </a:r>
          </a:p>
        </p:txBody>
      </p:sp>
    </p:spTree>
    <p:extLst>
      <p:ext uri="{BB962C8B-B14F-4D97-AF65-F5344CB8AC3E}">
        <p14:creationId xmlns:p14="http://schemas.microsoft.com/office/powerpoint/2010/main" val="1775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="" xmlns:a16="http://schemas.microsoft.com/office/drawing/2014/main" id="{F8761514-EBFB-41C2-97EA-0DF83F64F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4" name="Grupo 73"/>
          <p:cNvGrpSpPr/>
          <p:nvPr/>
        </p:nvGrpSpPr>
        <p:grpSpPr>
          <a:xfrm>
            <a:off x="0" y="-19664"/>
            <a:ext cx="12192000" cy="902673"/>
            <a:chOff x="0" y="-19664"/>
            <a:chExt cx="12192000" cy="902673"/>
          </a:xfrm>
        </p:grpSpPr>
        <p:grpSp>
          <p:nvGrpSpPr>
            <p:cNvPr id="75" name="Grupo 74"/>
            <p:cNvGrpSpPr/>
            <p:nvPr/>
          </p:nvGrpSpPr>
          <p:grpSpPr>
            <a:xfrm>
              <a:off x="0" y="-19664"/>
              <a:ext cx="12192000" cy="856377"/>
              <a:chOff x="0" y="-19664"/>
              <a:chExt cx="12192000" cy="856377"/>
            </a:xfrm>
          </p:grpSpPr>
          <p:sp>
            <p:nvSpPr>
              <p:cNvPr id="77" name="Retângulo 76"/>
              <p:cNvSpPr/>
              <p:nvPr/>
            </p:nvSpPr>
            <p:spPr>
              <a:xfrm>
                <a:off x="0" y="0"/>
                <a:ext cx="12192000" cy="836713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pt-BR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Title 8"/>
              <p:cNvSpPr txBox="1">
                <a:spLocks/>
              </p:cNvSpPr>
              <p:nvPr/>
            </p:nvSpPr>
            <p:spPr>
              <a:xfrm>
                <a:off x="699774" y="-19664"/>
                <a:ext cx="9795230" cy="8367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sz="4100" b="1" kern="1200"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extLst/>
              </a:lstStyle>
              <a:p>
                <a:pPr algn="ctr">
                  <a:defRPr/>
                </a:pPr>
                <a:r>
                  <a:rPr lang="pt-BR" sz="3200" dirty="0">
                    <a:ln w="0">
                      <a:solidFill>
                        <a:srgbClr val="FFC000">
                          <a:lumMod val="5000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Movimentação em 2018</a:t>
                </a:r>
                <a:endParaRPr lang="pt-BR" sz="2400" dirty="0">
                  <a:ln w="0">
                    <a:solidFill>
                      <a:srgbClr val="FFC000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Calibri" panose="020F0502020204030204"/>
                </a:endParaRPr>
              </a:p>
            </p:txBody>
          </p:sp>
          <p:pic>
            <p:nvPicPr>
              <p:cNvPr id="79" name="Imagem 7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8375" y="214207"/>
                <a:ext cx="1482863" cy="408298"/>
              </a:xfrm>
              <a:prstGeom prst="rect">
                <a:avLst/>
              </a:prstGeom>
            </p:spPr>
          </p:pic>
        </p:grpSp>
        <p:sp>
          <p:nvSpPr>
            <p:cNvPr id="76" name="Retângulo 75"/>
            <p:cNvSpPr/>
            <p:nvPr/>
          </p:nvSpPr>
          <p:spPr>
            <a:xfrm>
              <a:off x="0" y="794081"/>
              <a:ext cx="12192000" cy="88928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pt-BR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8E53E4F-8F19-134F-9702-9A09CC64D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5523"/>
            <a:ext cx="699774" cy="683870"/>
          </a:xfrm>
          <a:prstGeom prst="rect">
            <a:avLst/>
          </a:prstGeom>
        </p:spPr>
      </p:pic>
      <p:grpSp>
        <p:nvGrpSpPr>
          <p:cNvPr id="35" name="Agrupar 34">
            <a:extLst>
              <a:ext uri="{FF2B5EF4-FFF2-40B4-BE49-F238E27FC236}">
                <a16:creationId xmlns="" xmlns:a16="http://schemas.microsoft.com/office/drawing/2014/main" id="{B9EF43F5-91B2-45F4-B2AC-AEB5BB0C11CE}"/>
              </a:ext>
            </a:extLst>
          </p:cNvPr>
          <p:cNvGrpSpPr/>
          <p:nvPr/>
        </p:nvGrpSpPr>
        <p:grpSpPr>
          <a:xfrm>
            <a:off x="1845936" y="2601244"/>
            <a:ext cx="5570342" cy="1315349"/>
            <a:chOff x="3437059" y="2707115"/>
            <a:chExt cx="5570342" cy="1315349"/>
          </a:xfrm>
        </p:grpSpPr>
        <p:sp>
          <p:nvSpPr>
            <p:cNvPr id="9" name="CaixaDeTexto 8">
              <a:extLst>
                <a:ext uri="{FF2B5EF4-FFF2-40B4-BE49-F238E27FC236}">
                  <a16:creationId xmlns="" xmlns:a16="http://schemas.microsoft.com/office/drawing/2014/main" id="{95732F9D-3064-4C66-9818-D623D551A81F}"/>
                </a:ext>
              </a:extLst>
            </p:cNvPr>
            <p:cNvSpPr txBox="1"/>
            <p:nvPr/>
          </p:nvSpPr>
          <p:spPr>
            <a:xfrm>
              <a:off x="3437059" y="2707115"/>
              <a:ext cx="5570342" cy="1015663"/>
            </a:xfrm>
            <a:prstGeom prst="rect">
              <a:avLst/>
            </a:prstGeom>
            <a:noFill/>
            <a:scene3d>
              <a:camera prst="orthographicFront">
                <a:rot lat="0" lon="0" rev="21570000"/>
              </a:camera>
              <a:lightRig rig="threePt" dir="t"/>
            </a:scene3d>
          </p:spPr>
          <p:txBody>
            <a:bodyPr wrap="square" rtlCol="0">
              <a:spAutoFit/>
              <a:sp3d/>
            </a:bodyPr>
            <a:lstStyle/>
            <a:p>
              <a:pPr defTabSz="457200"/>
              <a:r>
                <a:rPr lang="pt-BR" sz="6000" b="1" dirty="0" smtClean="0">
                  <a:ln>
                    <a:solidFill>
                      <a:prstClr val="white">
                        <a:lumMod val="95000"/>
                      </a:prstClr>
                    </a:solidFill>
                  </a:ln>
                  <a:solidFill>
                    <a:prstClr val="black"/>
                  </a:solidFill>
                  <a:effectLst>
                    <a:glow rad="101600">
                      <a:prstClr val="white">
                        <a:lumMod val="95000"/>
                        <a:alpha val="40000"/>
                      </a:prstClr>
                    </a:glow>
                  </a:effectLst>
                </a:rPr>
                <a:t>1.119.770.077</a:t>
              </a:r>
              <a:endParaRPr lang="pt-BR" sz="6000" b="1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40000"/>
                    </a:prstClr>
                  </a:glow>
                </a:effectLst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5533520D-9F89-4A51-91CC-D63E99B28476}"/>
                </a:ext>
              </a:extLst>
            </p:cNvPr>
            <p:cNvSpPr txBox="1"/>
            <p:nvPr/>
          </p:nvSpPr>
          <p:spPr>
            <a:xfrm>
              <a:off x="4583224" y="3499244"/>
              <a:ext cx="3278012" cy="523220"/>
            </a:xfrm>
            <a:prstGeom prst="rect">
              <a:avLst/>
            </a:prstGeom>
            <a:noFill/>
            <a:scene3d>
              <a:camera prst="orthographicFront">
                <a:rot lat="0" lon="0" rev="21570000"/>
              </a:camera>
              <a:lightRig rig="threePt" dir="t"/>
            </a:scene3d>
          </p:spPr>
          <p:txBody>
            <a:bodyPr wrap="square" rtlCol="0">
              <a:spAutoFit/>
              <a:sp3d/>
            </a:bodyPr>
            <a:lstStyle/>
            <a:p>
              <a:pPr defTabSz="457200"/>
              <a:r>
                <a:rPr lang="pt-BR" sz="2800" b="1" dirty="0">
                  <a:ln>
                    <a:solidFill>
                      <a:prstClr val="white">
                        <a:lumMod val="95000"/>
                      </a:prstClr>
                    </a:solidFill>
                  </a:ln>
                  <a:solidFill>
                    <a:prstClr val="black"/>
                  </a:solidFill>
                  <a:effectLst>
                    <a:glow rad="101600">
                      <a:prstClr val="white">
                        <a:lumMod val="95000"/>
                        <a:alpha val="40000"/>
                      </a:prstClr>
                    </a:glow>
                  </a:effectLst>
                </a:rPr>
                <a:t>toneladas em 2018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B041DD29-5B84-4382-8408-29FE348F5F60}"/>
              </a:ext>
            </a:extLst>
          </p:cNvPr>
          <p:cNvGrpSpPr/>
          <p:nvPr/>
        </p:nvGrpSpPr>
        <p:grpSpPr>
          <a:xfrm>
            <a:off x="7813963" y="3310130"/>
            <a:ext cx="3185509" cy="707886"/>
            <a:chOff x="6942981" y="4268992"/>
            <a:chExt cx="3185509" cy="707886"/>
          </a:xfrm>
        </p:grpSpPr>
        <p:sp>
          <p:nvSpPr>
            <p:cNvPr id="5" name="CaixaDeTexto 4">
              <a:extLst>
                <a:ext uri="{FF2B5EF4-FFF2-40B4-BE49-F238E27FC236}">
                  <a16:creationId xmlns="" xmlns:a16="http://schemas.microsoft.com/office/drawing/2014/main" id="{22E6EA05-C803-435A-BCF8-614A5F4297E9}"/>
                </a:ext>
              </a:extLst>
            </p:cNvPr>
            <p:cNvSpPr txBox="1"/>
            <p:nvPr/>
          </p:nvSpPr>
          <p:spPr>
            <a:xfrm>
              <a:off x="7186153" y="4268992"/>
              <a:ext cx="14663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pt-BR" sz="4000" b="1" dirty="0" smtClean="0">
                  <a:solidFill>
                    <a:prstClr val="black"/>
                  </a:solidFill>
                  <a:effectLst>
                    <a:glow rad="101600">
                      <a:prstClr val="white">
                        <a:lumMod val="95000"/>
                        <a:alpha val="40000"/>
                      </a:prstClr>
                    </a:glow>
                  </a:effectLst>
                </a:rPr>
                <a:t>2,9%</a:t>
              </a:r>
              <a:endParaRPr lang="pt-BR" sz="4000" b="1" dirty="0"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40000"/>
                    </a:prstClr>
                  </a:glow>
                </a:effectLst>
              </a:endParaRPr>
            </a:p>
          </p:txBody>
        </p:sp>
        <p:sp>
          <p:nvSpPr>
            <p:cNvPr id="12" name="Seta: para Cima 11">
              <a:extLst>
                <a:ext uri="{FF2B5EF4-FFF2-40B4-BE49-F238E27FC236}">
                  <a16:creationId xmlns="" xmlns:a16="http://schemas.microsoft.com/office/drawing/2014/main" id="{4170986D-729A-44A5-A08E-3F59A5EE72E0}"/>
                </a:ext>
              </a:extLst>
            </p:cNvPr>
            <p:cNvSpPr/>
            <p:nvPr/>
          </p:nvSpPr>
          <p:spPr>
            <a:xfrm>
              <a:off x="6942981" y="4496867"/>
              <a:ext cx="243172" cy="282090"/>
            </a:xfrm>
            <a:prstGeom prst="upArrow">
              <a:avLst/>
            </a:prstGeom>
            <a:solidFill>
              <a:srgbClr val="006C3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2400">
                <a:solidFill>
                  <a:prstClr val="white"/>
                </a:solidFill>
                <a:effectLst>
                  <a:glow rad="101600">
                    <a:prstClr val="white">
                      <a:lumMod val="95000"/>
                      <a:alpha val="40000"/>
                    </a:prstClr>
                  </a:glow>
                </a:effectLst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="" xmlns:a16="http://schemas.microsoft.com/office/drawing/2014/main" id="{B2D9A04A-A5A7-4F0C-805D-1D3542700E1F}"/>
                </a:ext>
              </a:extLst>
            </p:cNvPr>
            <p:cNvSpPr txBox="1"/>
            <p:nvPr/>
          </p:nvSpPr>
          <p:spPr>
            <a:xfrm>
              <a:off x="8403470" y="4506123"/>
              <a:ext cx="1725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pt-BR" dirty="0">
                  <a:solidFill>
                    <a:prstClr val="black"/>
                  </a:solidFill>
                  <a:effectLst>
                    <a:glow rad="101600">
                      <a:prstClr val="white">
                        <a:lumMod val="95000"/>
                        <a:alpha val="40000"/>
                      </a:prstClr>
                    </a:glow>
                  </a:effectLst>
                </a:rPr>
                <a:t>(2017-2018)</a:t>
              </a:r>
            </a:p>
          </p:txBody>
        </p:sp>
      </p:grpSp>
      <p:sp>
        <p:nvSpPr>
          <p:cNvPr id="50" name="CaixaDeTexto 49">
            <a:extLst>
              <a:ext uri="{FF2B5EF4-FFF2-40B4-BE49-F238E27FC236}">
                <a16:creationId xmlns="" xmlns:a16="http://schemas.microsoft.com/office/drawing/2014/main" id="{B3F6077E-ACF3-4735-9F81-FB84F571C2CA}"/>
              </a:ext>
            </a:extLst>
          </p:cNvPr>
          <p:cNvSpPr txBox="1"/>
          <p:nvPr/>
        </p:nvSpPr>
        <p:spPr>
          <a:xfrm>
            <a:off x="626225" y="6063919"/>
            <a:ext cx="10939549" cy="523220"/>
          </a:xfrm>
          <a:prstGeom prst="rect">
            <a:avLst/>
          </a:prstGeom>
          <a:noFill/>
          <a:scene3d>
            <a:camera prst="orthographicFront">
              <a:rot lat="0" lon="0" rev="21570000"/>
            </a:camera>
            <a:lightRig rig="threePt" dir="t"/>
          </a:scene3d>
        </p:spPr>
        <p:txBody>
          <a:bodyPr wrap="square" rtlCol="0">
            <a:spAutoFit/>
            <a:sp3d/>
          </a:bodyPr>
          <a:lstStyle/>
          <a:p>
            <a:pPr algn="ctr" defTabSz="457200"/>
            <a:r>
              <a:rPr lang="pt-BR" sz="2800" b="1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prstClr val="black"/>
                </a:solidFill>
                <a:effectLst>
                  <a:glow rad="101600">
                    <a:prstClr val="white">
                      <a:lumMod val="95000"/>
                      <a:alpha val="40000"/>
                    </a:prstClr>
                  </a:glow>
                </a:effectLst>
              </a:rPr>
              <a:t>Total de Cargas Movimentadas em Portos Brasileiros no ano de 2018</a:t>
            </a:r>
          </a:p>
        </p:txBody>
      </p:sp>
    </p:spTree>
    <p:extLst>
      <p:ext uri="{BB962C8B-B14F-4D97-AF65-F5344CB8AC3E}">
        <p14:creationId xmlns:p14="http://schemas.microsoft.com/office/powerpoint/2010/main" val="37614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upo 73"/>
          <p:cNvGrpSpPr/>
          <p:nvPr/>
        </p:nvGrpSpPr>
        <p:grpSpPr>
          <a:xfrm>
            <a:off x="0" y="-19664"/>
            <a:ext cx="12192000" cy="902673"/>
            <a:chOff x="0" y="-19664"/>
            <a:chExt cx="12192000" cy="902673"/>
          </a:xfrm>
        </p:grpSpPr>
        <p:grpSp>
          <p:nvGrpSpPr>
            <p:cNvPr id="75" name="Grupo 74"/>
            <p:cNvGrpSpPr/>
            <p:nvPr/>
          </p:nvGrpSpPr>
          <p:grpSpPr>
            <a:xfrm>
              <a:off x="0" y="-19664"/>
              <a:ext cx="12192000" cy="856377"/>
              <a:chOff x="0" y="-19664"/>
              <a:chExt cx="12192000" cy="856377"/>
            </a:xfrm>
          </p:grpSpPr>
          <p:sp>
            <p:nvSpPr>
              <p:cNvPr id="77" name="Retângulo 76"/>
              <p:cNvSpPr/>
              <p:nvPr/>
            </p:nvSpPr>
            <p:spPr>
              <a:xfrm>
                <a:off x="0" y="0"/>
                <a:ext cx="12192000" cy="836713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pt-BR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Title 8"/>
              <p:cNvSpPr txBox="1">
                <a:spLocks/>
              </p:cNvSpPr>
              <p:nvPr/>
            </p:nvSpPr>
            <p:spPr>
              <a:xfrm>
                <a:off x="699774" y="-19664"/>
                <a:ext cx="9795230" cy="8367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anchor="ctr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sz="4100" b="1" kern="1200"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extLst/>
              </a:lstStyle>
              <a:p>
                <a:pPr>
                  <a:defRPr/>
                </a:pPr>
                <a:r>
                  <a:rPr lang="pt-BR" sz="3200" dirty="0">
                    <a:ln w="0">
                      <a:solidFill>
                        <a:srgbClr val="FFC000">
                          <a:lumMod val="5000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Perfil de Carga</a:t>
                </a:r>
                <a:endParaRPr lang="pt-BR" sz="2400" dirty="0">
                  <a:ln w="0">
                    <a:solidFill>
                      <a:srgbClr val="FFC000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Calibri" panose="020F0502020204030204"/>
                </a:endParaRPr>
              </a:p>
            </p:txBody>
          </p:sp>
          <p:pic>
            <p:nvPicPr>
              <p:cNvPr id="79" name="Imagem 7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8375" y="214207"/>
                <a:ext cx="1482863" cy="408298"/>
              </a:xfrm>
              <a:prstGeom prst="rect">
                <a:avLst/>
              </a:prstGeom>
            </p:spPr>
          </p:pic>
        </p:grpSp>
        <p:sp>
          <p:nvSpPr>
            <p:cNvPr id="76" name="Retângulo 75"/>
            <p:cNvSpPr/>
            <p:nvPr/>
          </p:nvSpPr>
          <p:spPr>
            <a:xfrm>
              <a:off x="0" y="794081"/>
              <a:ext cx="12192000" cy="88928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pt-BR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8E53E4F-8F19-134F-9702-9A09CC64D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523"/>
            <a:ext cx="699774" cy="683870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="" xmlns:a16="http://schemas.microsoft.com/office/drawing/2014/main" id="{3E460BE8-729A-42FF-A334-0544C9031EA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47069" y="1278126"/>
          <a:ext cx="2574334" cy="2384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="" xmlns:a16="http://schemas.microsoft.com/office/drawing/2014/main" id="{EAE34EF0-0361-4D06-9BCE-538D8F429B3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584528" y="1278127"/>
          <a:ext cx="3013574" cy="2384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="" xmlns:a16="http://schemas.microsoft.com/office/drawing/2014/main" id="{A44B7EF5-338B-4016-9895-BD0555AAA43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33279" y="1278126"/>
          <a:ext cx="3272879" cy="2382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="" xmlns:a16="http://schemas.microsoft.com/office/drawing/2014/main" id="{69ADD090-F231-4F95-9FEE-5EC8ECB875D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008198" y="1276083"/>
          <a:ext cx="2924992" cy="2382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Fluxograma: Conector 4">
            <a:extLst>
              <a:ext uri="{FF2B5EF4-FFF2-40B4-BE49-F238E27FC236}">
                <a16:creationId xmlns="" xmlns:a16="http://schemas.microsoft.com/office/drawing/2014/main" id="{82206AD4-ADC0-46E4-AF24-66C863D2D016}"/>
              </a:ext>
            </a:extLst>
          </p:cNvPr>
          <p:cNvSpPr/>
          <p:nvPr/>
        </p:nvSpPr>
        <p:spPr>
          <a:xfrm>
            <a:off x="1426845" y="1572174"/>
            <a:ext cx="1799162" cy="1788591"/>
          </a:xfrm>
          <a:prstGeom prst="flowChartConnector">
            <a:avLst/>
          </a:prstGeom>
          <a:solidFill>
            <a:srgbClr val="32AAA8"/>
          </a:solidFill>
          <a:ln>
            <a:solidFill>
              <a:srgbClr val="32AA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Fluxograma: Conector 17">
            <a:extLst>
              <a:ext uri="{FF2B5EF4-FFF2-40B4-BE49-F238E27FC236}">
                <a16:creationId xmlns="" xmlns:a16="http://schemas.microsoft.com/office/drawing/2014/main" id="{9A395DA8-5DBC-45EE-A171-B7305209C245}"/>
              </a:ext>
            </a:extLst>
          </p:cNvPr>
          <p:cNvSpPr/>
          <p:nvPr/>
        </p:nvSpPr>
        <p:spPr>
          <a:xfrm>
            <a:off x="4196988" y="1576529"/>
            <a:ext cx="1799162" cy="1788591"/>
          </a:xfrm>
          <a:prstGeom prst="flowChartConnector">
            <a:avLst/>
          </a:prstGeom>
          <a:solidFill>
            <a:srgbClr val="4CC4DC"/>
          </a:solidFill>
          <a:ln>
            <a:solidFill>
              <a:srgbClr val="4CC4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Fluxograma: Conector 18">
            <a:extLst>
              <a:ext uri="{FF2B5EF4-FFF2-40B4-BE49-F238E27FC236}">
                <a16:creationId xmlns="" xmlns:a16="http://schemas.microsoft.com/office/drawing/2014/main" id="{9A57CCC3-A676-4749-BAB2-E6D467E1C2D1}"/>
              </a:ext>
            </a:extLst>
          </p:cNvPr>
          <p:cNvSpPr/>
          <p:nvPr/>
        </p:nvSpPr>
        <p:spPr>
          <a:xfrm>
            <a:off x="6869158" y="1576529"/>
            <a:ext cx="1799162" cy="1788591"/>
          </a:xfrm>
          <a:prstGeom prst="flowChartConnector">
            <a:avLst/>
          </a:prstGeom>
          <a:solidFill>
            <a:srgbClr val="FFCF6B"/>
          </a:solidFill>
          <a:ln>
            <a:solidFill>
              <a:srgbClr val="FFCF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Fluxograma: Conector 19">
            <a:extLst>
              <a:ext uri="{FF2B5EF4-FFF2-40B4-BE49-F238E27FC236}">
                <a16:creationId xmlns="" xmlns:a16="http://schemas.microsoft.com/office/drawing/2014/main" id="{0FC0B278-AB40-4E84-A22B-850B28B14D31}"/>
              </a:ext>
            </a:extLst>
          </p:cNvPr>
          <p:cNvSpPr/>
          <p:nvPr/>
        </p:nvSpPr>
        <p:spPr>
          <a:xfrm>
            <a:off x="9569903" y="1576528"/>
            <a:ext cx="1799162" cy="1788591"/>
          </a:xfrm>
          <a:prstGeom prst="flowChartConnector">
            <a:avLst/>
          </a:prstGeom>
          <a:solidFill>
            <a:srgbClr val="F18D4C"/>
          </a:solidFill>
          <a:ln>
            <a:solidFill>
              <a:srgbClr val="F18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2081FB3B-4245-423F-B72E-0854F87386E0}"/>
              </a:ext>
            </a:extLst>
          </p:cNvPr>
          <p:cNvSpPr txBox="1"/>
          <p:nvPr/>
        </p:nvSpPr>
        <p:spPr>
          <a:xfrm>
            <a:off x="973998" y="3657985"/>
            <a:ext cx="283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800" b="1" dirty="0">
                <a:solidFill>
                  <a:prstClr val="black"/>
                </a:solidFill>
              </a:rPr>
              <a:t>Granel Sólido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16E8546C-D568-42B9-A139-C2F23B989FF8}"/>
              </a:ext>
            </a:extLst>
          </p:cNvPr>
          <p:cNvSpPr txBox="1"/>
          <p:nvPr/>
        </p:nvSpPr>
        <p:spPr>
          <a:xfrm>
            <a:off x="3727411" y="3657984"/>
            <a:ext cx="283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800" b="1" dirty="0">
                <a:solidFill>
                  <a:prstClr val="black"/>
                </a:solidFill>
              </a:rPr>
              <a:t>Granel Líquido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4DCFA6B3-EE90-4F20-B825-6F1762DFC265}"/>
              </a:ext>
            </a:extLst>
          </p:cNvPr>
          <p:cNvSpPr txBox="1"/>
          <p:nvPr/>
        </p:nvSpPr>
        <p:spPr>
          <a:xfrm>
            <a:off x="6402994" y="3657351"/>
            <a:ext cx="283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800" b="1" dirty="0">
                <a:solidFill>
                  <a:prstClr val="black"/>
                </a:solidFill>
              </a:rPr>
              <a:t>Contêineres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7EDB9DA3-D629-4BE5-B3B4-A68A6801E907}"/>
              </a:ext>
            </a:extLst>
          </p:cNvPr>
          <p:cNvSpPr txBox="1"/>
          <p:nvPr/>
        </p:nvSpPr>
        <p:spPr>
          <a:xfrm>
            <a:off x="9118220" y="3657351"/>
            <a:ext cx="283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800" b="1" dirty="0">
                <a:solidFill>
                  <a:prstClr val="black"/>
                </a:solidFill>
              </a:rPr>
              <a:t>Carga Geral Solta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B3A5F05B-429D-4C28-B961-95AB12C734F1}"/>
              </a:ext>
            </a:extLst>
          </p:cNvPr>
          <p:cNvSpPr txBox="1"/>
          <p:nvPr/>
        </p:nvSpPr>
        <p:spPr>
          <a:xfrm>
            <a:off x="1419245" y="2031911"/>
            <a:ext cx="1830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4400" b="1" dirty="0">
                <a:solidFill>
                  <a:prstClr val="black"/>
                </a:solidFill>
              </a:rPr>
              <a:t>64%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9C2CF3F2-F07A-40C4-8AA5-09ECFAD46838}"/>
              </a:ext>
            </a:extLst>
          </p:cNvPr>
          <p:cNvSpPr txBox="1"/>
          <p:nvPr/>
        </p:nvSpPr>
        <p:spPr>
          <a:xfrm>
            <a:off x="4189973" y="2031911"/>
            <a:ext cx="1830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4400" b="1" dirty="0">
                <a:solidFill>
                  <a:prstClr val="black"/>
                </a:solidFill>
              </a:rPr>
              <a:t>21%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C83D5220-E8B2-4F16-889A-668CC63699CD}"/>
              </a:ext>
            </a:extLst>
          </p:cNvPr>
          <p:cNvSpPr txBox="1"/>
          <p:nvPr/>
        </p:nvSpPr>
        <p:spPr>
          <a:xfrm>
            <a:off x="6852866" y="2027554"/>
            <a:ext cx="1830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4400" b="1" dirty="0">
                <a:solidFill>
                  <a:prstClr val="black"/>
                </a:solidFill>
              </a:rPr>
              <a:t>10%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="" xmlns:a16="http://schemas.microsoft.com/office/drawing/2014/main" id="{BB4098AB-F20A-4832-8014-2BD161E7BC3B}"/>
              </a:ext>
            </a:extLst>
          </p:cNvPr>
          <p:cNvSpPr txBox="1"/>
          <p:nvPr/>
        </p:nvSpPr>
        <p:spPr>
          <a:xfrm>
            <a:off x="9551612" y="2027553"/>
            <a:ext cx="1830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4400" b="1" dirty="0">
                <a:solidFill>
                  <a:prstClr val="black"/>
                </a:solidFill>
              </a:rPr>
              <a:t>5%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="" xmlns:a16="http://schemas.microsoft.com/office/drawing/2014/main" id="{77225EE7-340D-46A1-BB81-8932D98CCB65}"/>
              </a:ext>
            </a:extLst>
          </p:cNvPr>
          <p:cNvSpPr txBox="1"/>
          <p:nvPr/>
        </p:nvSpPr>
        <p:spPr>
          <a:xfrm>
            <a:off x="969641" y="4794455"/>
            <a:ext cx="283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dirty="0">
                <a:solidFill>
                  <a:prstClr val="black"/>
                </a:solidFill>
              </a:rPr>
              <a:t>milhões de t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="" xmlns:a16="http://schemas.microsoft.com/office/drawing/2014/main" id="{C9201EA5-10B3-42D6-AD50-0B3258678450}"/>
              </a:ext>
            </a:extLst>
          </p:cNvPr>
          <p:cNvSpPr txBox="1"/>
          <p:nvPr/>
        </p:nvSpPr>
        <p:spPr>
          <a:xfrm>
            <a:off x="3723054" y="4794454"/>
            <a:ext cx="283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dirty="0">
                <a:solidFill>
                  <a:prstClr val="black"/>
                </a:solidFill>
              </a:rPr>
              <a:t>milhões de t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="" xmlns:a16="http://schemas.microsoft.com/office/drawing/2014/main" id="{446FFAC0-52CC-4346-BB26-5E30C50001F8}"/>
              </a:ext>
            </a:extLst>
          </p:cNvPr>
          <p:cNvSpPr txBox="1"/>
          <p:nvPr/>
        </p:nvSpPr>
        <p:spPr>
          <a:xfrm>
            <a:off x="6398637" y="4793821"/>
            <a:ext cx="283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dirty="0">
                <a:solidFill>
                  <a:prstClr val="black"/>
                </a:solidFill>
              </a:rPr>
              <a:t>milhões de t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="" xmlns:a16="http://schemas.microsoft.com/office/drawing/2014/main" id="{57B58B29-E44C-444F-9AD6-B1DBDADA6AEA}"/>
              </a:ext>
            </a:extLst>
          </p:cNvPr>
          <p:cNvSpPr txBox="1"/>
          <p:nvPr/>
        </p:nvSpPr>
        <p:spPr>
          <a:xfrm>
            <a:off x="9113863" y="4793821"/>
            <a:ext cx="283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dirty="0">
                <a:solidFill>
                  <a:prstClr val="black"/>
                </a:solidFill>
              </a:rPr>
              <a:t>milhões de t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E9919A4A-7F04-481B-AFF0-2EA3E1DCC940}"/>
              </a:ext>
            </a:extLst>
          </p:cNvPr>
          <p:cNvSpPr txBox="1"/>
          <p:nvPr/>
        </p:nvSpPr>
        <p:spPr>
          <a:xfrm>
            <a:off x="973993" y="4215325"/>
            <a:ext cx="2838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4400" b="1" dirty="0" smtClean="0">
                <a:solidFill>
                  <a:prstClr val="black"/>
                </a:solidFill>
              </a:rPr>
              <a:t>714,5</a:t>
            </a:r>
            <a:endParaRPr lang="pt-BR" sz="4400" b="1" dirty="0">
              <a:solidFill>
                <a:prstClr val="black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="" xmlns:a16="http://schemas.microsoft.com/office/drawing/2014/main" id="{2E178C32-5133-4CFF-A176-5477CAAAF7F1}"/>
              </a:ext>
            </a:extLst>
          </p:cNvPr>
          <p:cNvSpPr txBox="1"/>
          <p:nvPr/>
        </p:nvSpPr>
        <p:spPr>
          <a:xfrm>
            <a:off x="3727406" y="4215324"/>
            <a:ext cx="2838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4400" b="1" dirty="0" smtClean="0">
                <a:solidFill>
                  <a:prstClr val="black"/>
                </a:solidFill>
              </a:rPr>
              <a:t>235,2</a:t>
            </a:r>
            <a:endParaRPr lang="pt-BR" sz="4400" b="1" dirty="0">
              <a:solidFill>
                <a:prstClr val="black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A05AD000-AB7A-481F-91D0-917DA54E4362}"/>
              </a:ext>
            </a:extLst>
          </p:cNvPr>
          <p:cNvSpPr txBox="1"/>
          <p:nvPr/>
        </p:nvSpPr>
        <p:spPr>
          <a:xfrm>
            <a:off x="6386947" y="4214691"/>
            <a:ext cx="2838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4400" b="1" dirty="0" smtClean="0">
                <a:solidFill>
                  <a:prstClr val="black"/>
                </a:solidFill>
              </a:rPr>
              <a:t>112,9</a:t>
            </a:r>
            <a:endParaRPr lang="pt-BR" sz="4400" b="1" dirty="0">
              <a:solidFill>
                <a:prstClr val="black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5686C5F0-4C7E-47FE-8E10-D6CB2EEF0402}"/>
              </a:ext>
            </a:extLst>
          </p:cNvPr>
          <p:cNvSpPr txBox="1"/>
          <p:nvPr/>
        </p:nvSpPr>
        <p:spPr>
          <a:xfrm>
            <a:off x="9118215" y="4214691"/>
            <a:ext cx="2838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4400" b="1" dirty="0" smtClean="0">
                <a:solidFill>
                  <a:prstClr val="black"/>
                </a:solidFill>
              </a:rPr>
              <a:t>57,1</a:t>
            </a:r>
            <a:endParaRPr lang="pt-BR" sz="4400" b="1" dirty="0">
              <a:solidFill>
                <a:prstClr val="black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731F6A2C-2853-4E79-A685-BDD659394C69}"/>
              </a:ext>
            </a:extLst>
          </p:cNvPr>
          <p:cNvSpPr txBox="1"/>
          <p:nvPr/>
        </p:nvSpPr>
        <p:spPr>
          <a:xfrm>
            <a:off x="1612176" y="5407886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b="1" dirty="0">
                <a:solidFill>
                  <a:srgbClr val="005024"/>
                </a:solidFill>
              </a:rPr>
              <a:t>   </a:t>
            </a:r>
            <a:r>
              <a:rPr lang="pt-BR" sz="2400" b="1" dirty="0" smtClean="0">
                <a:solidFill>
                  <a:srgbClr val="005024"/>
                </a:solidFill>
              </a:rPr>
              <a:t>2,7%</a:t>
            </a:r>
            <a:endParaRPr lang="pt-BR" sz="2400" b="1" dirty="0">
              <a:solidFill>
                <a:srgbClr val="005024"/>
              </a:solidFill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="" xmlns:a16="http://schemas.microsoft.com/office/drawing/2014/main" id="{88AC8BD5-8CE1-4AD4-8D27-DE814E647582}"/>
              </a:ext>
            </a:extLst>
          </p:cNvPr>
          <p:cNvSpPr txBox="1"/>
          <p:nvPr/>
        </p:nvSpPr>
        <p:spPr>
          <a:xfrm>
            <a:off x="4365724" y="5407886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b="1" dirty="0">
                <a:solidFill>
                  <a:srgbClr val="005024"/>
                </a:solidFill>
              </a:rPr>
              <a:t>   1,9%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="" xmlns:a16="http://schemas.microsoft.com/office/drawing/2014/main" id="{33A1F3A0-6022-4EA4-815E-6E7954F52723}"/>
              </a:ext>
            </a:extLst>
          </p:cNvPr>
          <p:cNvSpPr txBox="1"/>
          <p:nvPr/>
        </p:nvSpPr>
        <p:spPr>
          <a:xfrm>
            <a:off x="7008363" y="5407886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b="1" dirty="0">
                <a:solidFill>
                  <a:srgbClr val="005024"/>
                </a:solidFill>
              </a:rPr>
              <a:t>   </a:t>
            </a:r>
            <a:r>
              <a:rPr lang="pt-BR" sz="2400" b="1" dirty="0" smtClean="0">
                <a:solidFill>
                  <a:srgbClr val="005024"/>
                </a:solidFill>
              </a:rPr>
              <a:t>5,0%</a:t>
            </a:r>
            <a:endParaRPr lang="pt-BR" sz="2400" b="1" dirty="0">
              <a:solidFill>
                <a:srgbClr val="005024"/>
              </a:solidFill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="" xmlns:a16="http://schemas.microsoft.com/office/drawing/2014/main" id="{3556FCD2-E09B-4743-9169-9F362970FADB}"/>
              </a:ext>
            </a:extLst>
          </p:cNvPr>
          <p:cNvSpPr txBox="1"/>
          <p:nvPr/>
        </p:nvSpPr>
        <p:spPr>
          <a:xfrm>
            <a:off x="9714286" y="5407886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b="1" dirty="0">
                <a:solidFill>
                  <a:srgbClr val="005024"/>
                </a:solidFill>
              </a:rPr>
              <a:t>   </a:t>
            </a:r>
            <a:r>
              <a:rPr lang="pt-BR" sz="2400" b="1" dirty="0" smtClean="0">
                <a:solidFill>
                  <a:srgbClr val="005024"/>
                </a:solidFill>
              </a:rPr>
              <a:t>6,9%</a:t>
            </a:r>
            <a:endParaRPr lang="pt-BR" sz="2400" b="1" dirty="0">
              <a:solidFill>
                <a:srgbClr val="005024"/>
              </a:solidFill>
            </a:endParaRPr>
          </a:p>
        </p:txBody>
      </p:sp>
      <p:sp>
        <p:nvSpPr>
          <p:cNvPr id="22" name="Seta: para Cima 21">
            <a:extLst>
              <a:ext uri="{FF2B5EF4-FFF2-40B4-BE49-F238E27FC236}">
                <a16:creationId xmlns=""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1773156" y="5544653"/>
            <a:ext cx="235131" cy="189721"/>
          </a:xfrm>
          <a:prstGeom prst="upArrow">
            <a:avLst/>
          </a:prstGeom>
          <a:solidFill>
            <a:srgbClr val="006C3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47" name="Seta: para Cima 46">
            <a:extLst>
              <a:ext uri="{FF2B5EF4-FFF2-40B4-BE49-F238E27FC236}">
                <a16:creationId xmlns="" xmlns:a16="http://schemas.microsoft.com/office/drawing/2014/main" id="{03ED9799-B937-4A2B-B9D9-F00055F406D3}"/>
              </a:ext>
            </a:extLst>
          </p:cNvPr>
          <p:cNvSpPr/>
          <p:nvPr/>
        </p:nvSpPr>
        <p:spPr>
          <a:xfrm>
            <a:off x="4523804" y="5544653"/>
            <a:ext cx="235131" cy="189721"/>
          </a:xfrm>
          <a:prstGeom prst="upArrow">
            <a:avLst/>
          </a:prstGeom>
          <a:solidFill>
            <a:srgbClr val="006C3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48" name="Seta: para Cima 47">
            <a:extLst>
              <a:ext uri="{FF2B5EF4-FFF2-40B4-BE49-F238E27FC236}">
                <a16:creationId xmlns="" xmlns:a16="http://schemas.microsoft.com/office/drawing/2014/main" id="{2DA02C13-CBDF-40D7-A9FB-01D0CCAAA656}"/>
              </a:ext>
            </a:extLst>
          </p:cNvPr>
          <p:cNvSpPr/>
          <p:nvPr/>
        </p:nvSpPr>
        <p:spPr>
          <a:xfrm>
            <a:off x="7152095" y="5562629"/>
            <a:ext cx="235131" cy="189721"/>
          </a:xfrm>
          <a:prstGeom prst="upArrow">
            <a:avLst/>
          </a:prstGeom>
          <a:solidFill>
            <a:srgbClr val="006C3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49" name="Seta: para Cima 48">
            <a:extLst>
              <a:ext uri="{FF2B5EF4-FFF2-40B4-BE49-F238E27FC236}">
                <a16:creationId xmlns="" xmlns:a16="http://schemas.microsoft.com/office/drawing/2014/main" id="{5146EB43-607F-4757-9ADD-B1E4B3965A79}"/>
              </a:ext>
            </a:extLst>
          </p:cNvPr>
          <p:cNvSpPr/>
          <p:nvPr/>
        </p:nvSpPr>
        <p:spPr>
          <a:xfrm>
            <a:off x="9886364" y="5587931"/>
            <a:ext cx="235131" cy="189721"/>
          </a:xfrm>
          <a:prstGeom prst="upArrow">
            <a:avLst/>
          </a:prstGeom>
          <a:solidFill>
            <a:srgbClr val="006C3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168321" y="5537135"/>
            <a:ext cx="1508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sz="1600" dirty="0">
                <a:solidFill>
                  <a:prstClr val="black"/>
                </a:solidFill>
              </a:rPr>
              <a:t>2017-2018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13425A1F-4C16-4493-9493-4B28AF3FBD4B}"/>
              </a:ext>
            </a:extLst>
          </p:cNvPr>
          <p:cNvSpPr txBox="1"/>
          <p:nvPr/>
        </p:nvSpPr>
        <p:spPr>
          <a:xfrm>
            <a:off x="497180" y="5249127"/>
            <a:ext cx="62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dirty="0">
                <a:solidFill>
                  <a:prstClr val="black"/>
                </a:solidFill>
              </a:rPr>
              <a:t>var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="" xmlns:a16="http://schemas.microsoft.com/office/drawing/2014/main" id="{251337D2-D0E8-4021-A452-C6A044B8368A}"/>
              </a:ext>
            </a:extLst>
          </p:cNvPr>
          <p:cNvSpPr txBox="1"/>
          <p:nvPr/>
        </p:nvSpPr>
        <p:spPr>
          <a:xfrm>
            <a:off x="4313318" y="5892377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b="1" dirty="0">
                <a:solidFill>
                  <a:srgbClr val="005024"/>
                </a:solidFill>
              </a:rPr>
              <a:t>  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="" xmlns:a16="http://schemas.microsoft.com/office/drawing/2014/main" id="{16294CDE-FE0B-4EE6-8823-98F8DB86B148}"/>
              </a:ext>
            </a:extLst>
          </p:cNvPr>
          <p:cNvSpPr txBox="1"/>
          <p:nvPr/>
        </p:nvSpPr>
        <p:spPr>
          <a:xfrm>
            <a:off x="6939915" y="5892377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b="1" dirty="0">
                <a:solidFill>
                  <a:srgbClr val="005024"/>
                </a:solidFill>
              </a:rPr>
              <a:t>   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="" xmlns:a16="http://schemas.microsoft.com/office/drawing/2014/main" id="{3D3C010D-BBBF-42B3-A504-7B6F8D70E596}"/>
              </a:ext>
            </a:extLst>
          </p:cNvPr>
          <p:cNvSpPr txBox="1"/>
          <p:nvPr/>
        </p:nvSpPr>
        <p:spPr>
          <a:xfrm>
            <a:off x="9693964" y="5892377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sz="2400" b="1" dirty="0">
                <a:solidFill>
                  <a:srgbClr val="005024"/>
                </a:solidFill>
              </a:rPr>
              <a:t>   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0" y="5249127"/>
            <a:ext cx="12192000" cy="6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3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 lang="en"/>
          </a:p>
        </p:txBody>
      </p:sp>
      <p:sp>
        <p:nvSpPr>
          <p:cNvPr id="24" name="Retângulo 23"/>
          <p:cNvSpPr/>
          <p:nvPr/>
        </p:nvSpPr>
        <p:spPr>
          <a:xfrm>
            <a:off x="10297298" y="3031524"/>
            <a:ext cx="1458096" cy="87485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10297299" y="1223271"/>
            <a:ext cx="1458096" cy="179584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0297297" y="1484599"/>
            <a:ext cx="1458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Porto Privado</a:t>
            </a:r>
            <a:endParaRPr lang="pt-BR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0297297" y="2953477"/>
            <a:ext cx="1458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alibri" panose="020F0502020204030204" pitchFamily="34" charset="0"/>
              </a:rPr>
              <a:t>Porto Público</a:t>
            </a:r>
            <a:endParaRPr lang="pt-BR" sz="2000" b="1" dirty="0">
              <a:latin typeface="Calibri" panose="020F05020202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297296" y="2068915"/>
            <a:ext cx="146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66,5%</a:t>
            </a:r>
            <a:endParaRPr lang="pt-BR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0297296" y="3526669"/>
            <a:ext cx="1474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33,5%</a:t>
            </a:r>
            <a:endParaRPr lang="pt-BR" sz="2400" b="1" dirty="0">
              <a:latin typeface="Calibri" panose="020F0502020204030204" pitchFamily="34" charset="0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2534246" y="16422"/>
            <a:ext cx="9378591" cy="769441"/>
            <a:chOff x="2534246" y="16422"/>
            <a:chExt cx="9378591" cy="769441"/>
          </a:xfrm>
        </p:grpSpPr>
        <p:sp>
          <p:nvSpPr>
            <p:cNvPr id="27" name="Paralelogramo 26"/>
            <p:cNvSpPr/>
            <p:nvPr/>
          </p:nvSpPr>
          <p:spPr>
            <a:xfrm>
              <a:off x="2534246" y="131180"/>
              <a:ext cx="9378591" cy="612000"/>
            </a:xfrm>
            <a:prstGeom prst="parallelogram">
              <a:avLst>
                <a:gd name="adj" fmla="val 94866"/>
              </a:avLst>
            </a:prstGeom>
            <a:solidFill>
              <a:srgbClr val="C7D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xmlns="" id="{13A6708F-85C9-4054-82CE-1FDBC60FAB75}"/>
                </a:ext>
              </a:extLst>
            </p:cNvPr>
            <p:cNvSpPr/>
            <p:nvPr/>
          </p:nvSpPr>
          <p:spPr>
            <a:xfrm>
              <a:off x="3123227" y="16422"/>
              <a:ext cx="762738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600" b="1" kern="0" dirty="0">
                  <a:cs typeface="Arial"/>
                  <a:sym typeface="Arial"/>
                </a:rPr>
                <a:t>Evolução: Porto Público e Porto </a:t>
              </a:r>
              <a:r>
                <a:rPr lang="pt-BR" sz="2600" b="1" kern="0" dirty="0" smtClean="0">
                  <a:cs typeface="Arial"/>
                  <a:sym typeface="Arial"/>
                </a:rPr>
                <a:t>Privado</a:t>
              </a:r>
            </a:p>
            <a:p>
              <a:r>
                <a:rPr lang="pt-BR" b="1" kern="0" dirty="0" smtClean="0">
                  <a:cs typeface="Arial"/>
                  <a:sym typeface="Arial"/>
                </a:rPr>
                <a:t>Em milhões de toneladas</a:t>
              </a:r>
              <a:endParaRPr lang="pt-BR" b="1" kern="0" dirty="0">
                <a:cs typeface="Arial"/>
                <a:sym typeface="Arial"/>
              </a:endParaRPr>
            </a:p>
          </p:txBody>
        </p:sp>
        <p:sp>
          <p:nvSpPr>
            <p:cNvPr id="30" name="Paralelogramo 29"/>
            <p:cNvSpPr/>
            <p:nvPr/>
          </p:nvSpPr>
          <p:spPr>
            <a:xfrm>
              <a:off x="10523490" y="140247"/>
              <a:ext cx="1389347" cy="602933"/>
            </a:xfrm>
            <a:prstGeom prst="parallelogram">
              <a:avLst>
                <a:gd name="adj" fmla="val 97727"/>
              </a:avLst>
            </a:prstGeom>
            <a:solidFill>
              <a:srgbClr val="3F5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8170168" y="685807"/>
            <a:ext cx="129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+3,1%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8170168" y="2847129"/>
            <a:ext cx="112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</a:rPr>
              <a:t>+2,7%</a:t>
            </a:r>
            <a:endParaRPr lang="pt-BR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292514"/>
              </p:ext>
            </p:extLst>
          </p:nvPr>
        </p:nvGraphicFramePr>
        <p:xfrm>
          <a:off x="333072" y="1149879"/>
          <a:ext cx="9386550" cy="5416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eta em curva para a direita 2"/>
          <p:cNvSpPr/>
          <p:nvPr/>
        </p:nvSpPr>
        <p:spPr>
          <a:xfrm rot="5400000" flipV="1">
            <a:off x="8504426" y="1007878"/>
            <a:ext cx="285750" cy="491580"/>
          </a:xfrm>
          <a:prstGeom prst="curv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 em curva para a direita 17"/>
          <p:cNvSpPr/>
          <p:nvPr/>
        </p:nvSpPr>
        <p:spPr>
          <a:xfrm rot="5400000" flipV="1">
            <a:off x="8504426" y="3157054"/>
            <a:ext cx="285750" cy="491580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28600" y="776014"/>
            <a:ext cx="11666482" cy="6022427"/>
          </a:xfrm>
        </p:spPr>
        <p:txBody>
          <a:bodyPr>
            <a:normAutofit fontScale="85000" lnSpcReduction="10000"/>
          </a:bodyPr>
          <a:lstStyle/>
          <a:p>
            <a:pPr marL="0" lvl="0" indent="0" algn="ctr">
              <a:buNone/>
            </a:pPr>
            <a:r>
              <a:rPr lang="pt-BR" sz="3300" b="1" dirty="0">
                <a:latin typeface="Arial Black" panose="020B0A04020102020204" pitchFamily="34" charset="0"/>
              </a:rPr>
              <a:t>COMO ESTÃO OS PORTOS BRASILEIROS ?</a:t>
            </a:r>
            <a:br>
              <a:rPr lang="pt-BR" sz="3300" b="1" dirty="0">
                <a:latin typeface="Arial Black" panose="020B0A04020102020204" pitchFamily="34" charset="0"/>
              </a:rPr>
            </a:br>
            <a:endParaRPr lang="pt-BR" sz="3300" b="1" u="sng" dirty="0" smtClean="0">
              <a:latin typeface="Arial Black" panose="020B0A04020102020204" pitchFamily="34" charset="0"/>
            </a:endParaRP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/>
              <a:t>Porto de Santos registra recorde de movimentação no mês de fevereiro e no </a:t>
            </a:r>
            <a:r>
              <a:rPr lang="pt-BR" b="1" dirty="0" smtClean="0"/>
              <a:t>bimestre </a:t>
            </a:r>
            <a:r>
              <a:rPr lang="pt-BR" sz="1400" b="1" dirty="0" smtClean="0"/>
              <a:t>(publicado </a:t>
            </a:r>
            <a:r>
              <a:rPr lang="pt-BR" sz="1400" b="1" dirty="0"/>
              <a:t>em  </a:t>
            </a:r>
            <a:r>
              <a:rPr lang="pt-BR" sz="1400" b="1" dirty="0" smtClean="0"/>
              <a:t>27/03/2019 no Portal G1)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 smtClean="0"/>
              <a:t>TECON Salvador bate </a:t>
            </a:r>
            <a:r>
              <a:rPr lang="pt-BR" b="1" dirty="0"/>
              <a:t>recorde </a:t>
            </a:r>
            <a:r>
              <a:rPr lang="pt-BR" b="1" dirty="0" smtClean="0"/>
              <a:t>histórico na movimentação de contêineres em 2018 </a:t>
            </a:r>
            <a:r>
              <a:rPr lang="pt-BR" sz="1400" b="1" dirty="0" smtClean="0"/>
              <a:t>(</a:t>
            </a:r>
            <a:r>
              <a:rPr lang="pt-BR" sz="1400" b="1" dirty="0"/>
              <a:t>publicado em </a:t>
            </a:r>
            <a:r>
              <a:rPr lang="pt-BR" sz="1400" b="1" dirty="0" smtClean="0"/>
              <a:t>21/01/2019 no Correio 24 horas)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 smtClean="0"/>
              <a:t>Porto </a:t>
            </a:r>
            <a:r>
              <a:rPr lang="pt-BR" b="1" dirty="0"/>
              <a:t>do </a:t>
            </a:r>
            <a:r>
              <a:rPr lang="pt-BR" b="1" dirty="0" err="1"/>
              <a:t>Pecém</a:t>
            </a:r>
            <a:r>
              <a:rPr lang="pt-BR" b="1" dirty="0"/>
              <a:t> registra novo recorde de movimentação no ano de 2018</a:t>
            </a:r>
            <a:r>
              <a:rPr lang="pt-BR" dirty="0"/>
              <a:t> </a:t>
            </a:r>
            <a:r>
              <a:rPr lang="pt-BR" sz="1400" b="1" dirty="0" smtClean="0"/>
              <a:t>(</a:t>
            </a:r>
            <a:r>
              <a:rPr lang="pt-BR" sz="1400" b="1" dirty="0"/>
              <a:t>publicado em </a:t>
            </a:r>
            <a:r>
              <a:rPr lang="pt-BR" sz="1400" b="1" dirty="0" smtClean="0"/>
              <a:t>21/01/2019 no Portal Exame)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 smtClean="0"/>
              <a:t>Porto </a:t>
            </a:r>
            <a:r>
              <a:rPr lang="pt-BR" b="1" dirty="0"/>
              <a:t>de Imbituba bate recorde histórico de </a:t>
            </a:r>
            <a:r>
              <a:rPr lang="pt-BR" b="1" dirty="0" smtClean="0"/>
              <a:t>movimentação anual </a:t>
            </a:r>
            <a:r>
              <a:rPr lang="pt-BR" sz="1400" b="1" dirty="0"/>
              <a:t>(publicado em </a:t>
            </a:r>
            <a:r>
              <a:rPr lang="pt-BR" sz="1400" b="1" dirty="0" smtClean="0"/>
              <a:t>23/01/2019 no Portal Nosso Povo)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 smtClean="0"/>
              <a:t>Porto </a:t>
            </a:r>
            <a:r>
              <a:rPr lang="pt-BR" b="1" dirty="0"/>
              <a:t>de Rio Grande fecha 2018 com movimentação </a:t>
            </a:r>
            <a:r>
              <a:rPr lang="pt-BR" b="1" dirty="0" smtClean="0"/>
              <a:t>recorde </a:t>
            </a:r>
            <a:r>
              <a:rPr lang="pt-BR" sz="1400" b="1" dirty="0" smtClean="0"/>
              <a:t>(publicado </a:t>
            </a:r>
            <a:r>
              <a:rPr lang="pt-BR" sz="1400" b="1" dirty="0"/>
              <a:t>em </a:t>
            </a:r>
            <a:r>
              <a:rPr lang="pt-BR" sz="1400" b="1" dirty="0" smtClean="0"/>
              <a:t>29/01/2019 na Revista Globo Rural)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/>
              <a:t>Porto do Itaqui lidera </a:t>
            </a:r>
            <a:r>
              <a:rPr lang="pt-BR" b="1" dirty="0" smtClean="0"/>
              <a:t>crescimento em 2018 entre </a:t>
            </a:r>
            <a:r>
              <a:rPr lang="pt-BR" b="1" dirty="0"/>
              <a:t>os principais portos públicos do </a:t>
            </a:r>
            <a:r>
              <a:rPr lang="pt-BR" b="1" dirty="0" smtClean="0"/>
              <a:t>Brasil </a:t>
            </a:r>
            <a:r>
              <a:rPr lang="pt-BR" sz="1400" b="1" dirty="0" smtClean="0"/>
              <a:t>(</a:t>
            </a:r>
            <a:r>
              <a:rPr lang="pt-BR" sz="1400" b="1" dirty="0"/>
              <a:t>publicado em </a:t>
            </a:r>
            <a:r>
              <a:rPr lang="pt-BR" sz="1400" b="1" dirty="0" smtClean="0"/>
              <a:t>15/02/2019 no Jornal Pequeno)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 smtClean="0"/>
              <a:t>Santos </a:t>
            </a:r>
            <a:r>
              <a:rPr lang="pt-BR" b="1" dirty="0"/>
              <a:t>Brasil bate mais um recorde no </a:t>
            </a:r>
            <a:r>
              <a:rPr lang="pt-BR" b="1" dirty="0" smtClean="0"/>
              <a:t>TECON </a:t>
            </a:r>
            <a:r>
              <a:rPr lang="pt-BR" b="1" dirty="0"/>
              <a:t>Vila do </a:t>
            </a:r>
            <a:r>
              <a:rPr lang="pt-BR" b="1" dirty="0" smtClean="0"/>
              <a:t>Conde </a:t>
            </a:r>
            <a:r>
              <a:rPr lang="pt-BR" sz="1400" b="1" dirty="0"/>
              <a:t>(publicado em </a:t>
            </a:r>
            <a:r>
              <a:rPr lang="pt-BR" sz="1400" b="1" dirty="0" smtClean="0"/>
              <a:t>07/01/2019 em Portos e Navios)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 smtClean="0"/>
              <a:t>RECORDE:  Porto de Paranaguá movimenta mais de 53 milhões de toneladas em 2018 </a:t>
            </a:r>
            <a:r>
              <a:rPr lang="pt-BR" sz="1400" b="1" dirty="0" smtClean="0"/>
              <a:t>(</a:t>
            </a:r>
            <a:r>
              <a:rPr lang="pt-BR" sz="1400" b="1" dirty="0"/>
              <a:t>publicado em </a:t>
            </a:r>
            <a:r>
              <a:rPr lang="pt-BR" sz="1400" b="1" dirty="0" smtClean="0"/>
              <a:t>07/01/2019 no Informe Paraná Competitivo)</a:t>
            </a:r>
          </a:p>
          <a:p>
            <a:pPr marL="514350" indent="-514350" algn="just" fontAlgn="base">
              <a:buFont typeface="+mj-lt"/>
              <a:buAutoNum type="arabicPeriod"/>
            </a:pPr>
            <a:r>
              <a:rPr lang="pt-BR" b="1" dirty="0" smtClean="0"/>
              <a:t>Exportações </a:t>
            </a:r>
            <a:r>
              <a:rPr lang="pt-BR" b="1" dirty="0"/>
              <a:t>crescem 33% </a:t>
            </a:r>
            <a:r>
              <a:rPr lang="pt-BR" b="1" dirty="0" smtClean="0"/>
              <a:t>em 2018 no </a:t>
            </a:r>
            <a:r>
              <a:rPr lang="pt-BR" b="1" dirty="0"/>
              <a:t>Porto de Suape</a:t>
            </a:r>
            <a:r>
              <a:rPr lang="pt-BR" sz="1400" b="1" dirty="0" smtClean="0"/>
              <a:t> (publicado em 14/02/2019 em </a:t>
            </a:r>
            <a:r>
              <a:rPr lang="pt-BR" sz="1400" b="1" dirty="0" err="1" smtClean="0"/>
              <a:t>Brazil</a:t>
            </a:r>
            <a:r>
              <a:rPr lang="pt-BR" sz="1400" b="1" dirty="0" smtClean="0"/>
              <a:t> Modal)</a:t>
            </a:r>
            <a:r>
              <a:rPr lang="pt-BR" sz="1400" dirty="0"/>
              <a:t/>
            </a:r>
            <a:br>
              <a:rPr lang="pt-BR" sz="1400" dirty="0"/>
            </a:br>
            <a:endParaRPr lang="pt-BR" sz="1400" b="1" dirty="0"/>
          </a:p>
          <a:p>
            <a:pPr algn="just"/>
            <a:endParaRPr lang="pt-BR" sz="1400" b="1" dirty="0"/>
          </a:p>
          <a:p>
            <a:pPr marL="0" indent="0" algn="just">
              <a:buNone/>
            </a:pPr>
            <a:endParaRPr lang="pt-BR" b="1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84890" y="-1278466"/>
            <a:ext cx="8925909" cy="63061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 smtClean="0"/>
              <a:t/>
            </a:r>
            <a:br>
              <a:rPr lang="pt-BR" sz="3200" b="1" dirty="0" smtClean="0"/>
            </a:br>
            <a:endParaRPr lang="pt-BR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/>
        </p:nvSpPr>
        <p:spPr>
          <a:xfrm>
            <a:off x="-1695508" y="-480150"/>
            <a:ext cx="14105221" cy="7981733"/>
          </a:xfrm>
          <a:prstGeom prst="rect">
            <a:avLst/>
          </a:prstGeom>
          <a:solidFill>
            <a:schemeClr val="bg2"/>
          </a:solidFill>
          <a:ln w="25400" cmpd="thinThick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1" dirty="0">
              <a:solidFill>
                <a:prstClr val="black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6923632" y="2543713"/>
            <a:ext cx="2520280" cy="1790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PERSPECTIVAS NO NOVO GOVERNO</a:t>
            </a:r>
            <a:endParaRPr sz="1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024414" y="-3794"/>
            <a:ext cx="2513429" cy="2497526"/>
            <a:chOff x="5147070" y="-3794"/>
            <a:chExt cx="2513429" cy="2497526"/>
          </a:xfrm>
        </p:grpSpPr>
        <p:sp>
          <p:nvSpPr>
            <p:cNvPr id="11" name="Elipse 10"/>
            <p:cNvSpPr/>
            <p:nvPr/>
          </p:nvSpPr>
          <p:spPr>
            <a:xfrm>
              <a:off x="5147070" y="-3794"/>
              <a:ext cx="2513429" cy="148773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ABERTURA COMERCIAL 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2" name="Conector de seta reta 11"/>
            <p:cNvCxnSpPr>
              <a:endCxn id="11" idx="4"/>
            </p:cNvCxnSpPr>
            <p:nvPr/>
          </p:nvCxnSpPr>
          <p:spPr>
            <a:xfrm flipV="1">
              <a:off x="6209071" y="1483942"/>
              <a:ext cx="194714" cy="10097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3610303" y="1436694"/>
            <a:ext cx="3589029" cy="1508599"/>
            <a:chOff x="2367339" y="1436694"/>
            <a:chExt cx="2954649" cy="1311189"/>
          </a:xfrm>
        </p:grpSpPr>
        <p:sp>
          <p:nvSpPr>
            <p:cNvPr id="14" name="Elipse 13"/>
            <p:cNvSpPr/>
            <p:nvPr/>
          </p:nvSpPr>
          <p:spPr>
            <a:xfrm>
              <a:off x="2367339" y="1436694"/>
              <a:ext cx="2954649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NOVA RELAÇÃO ENTRE PODER PÚBLICO E  INICIATIVA PRIVADA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5" name="Conector de seta reta 14"/>
            <p:cNvCxnSpPr/>
            <p:nvPr/>
          </p:nvCxnSpPr>
          <p:spPr>
            <a:xfrm flipH="1" flipV="1">
              <a:off x="4945086" y="2485721"/>
              <a:ext cx="369086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8699774" y="1416598"/>
            <a:ext cx="3492225" cy="1339296"/>
            <a:chOff x="6822429" y="1416598"/>
            <a:chExt cx="3492225" cy="1339296"/>
          </a:xfrm>
        </p:grpSpPr>
        <p:sp>
          <p:nvSpPr>
            <p:cNvPr id="17" name="Elipse 16"/>
            <p:cNvSpPr/>
            <p:nvPr/>
          </p:nvSpPr>
          <p:spPr>
            <a:xfrm>
              <a:off x="6822429" y="1416598"/>
              <a:ext cx="3492225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EFICIÊNCIA </a:t>
              </a:r>
            </a:p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POR MEIO DA DESBUROCRATIZAÇÃO  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8" name="Conector de seta reta 17"/>
            <p:cNvCxnSpPr/>
            <p:nvPr/>
          </p:nvCxnSpPr>
          <p:spPr>
            <a:xfrm flipV="1">
              <a:off x="7092280" y="2493732"/>
              <a:ext cx="288032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3149602" y="4005064"/>
            <a:ext cx="4045762" cy="1188000"/>
            <a:chOff x="2054671" y="4005064"/>
            <a:chExt cx="3263347" cy="1188000"/>
          </a:xfrm>
        </p:grpSpPr>
        <p:sp>
          <p:nvSpPr>
            <p:cNvPr id="20" name="Elipse 19"/>
            <p:cNvSpPr/>
            <p:nvPr/>
          </p:nvSpPr>
          <p:spPr>
            <a:xfrm>
              <a:off x="2054671" y="4005064"/>
              <a:ext cx="3237174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PREVISIBILIDADE DE AÇÕES (SISTEMATIZAÇÃO DE GOVERNANÇA E TRANSPARÊNCIA</a:t>
              </a:r>
              <a:endParaRPr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1" name="Conector de seta reta 20"/>
            <p:cNvCxnSpPr>
              <a:endCxn id="20" idx="7"/>
            </p:cNvCxnSpPr>
            <p:nvPr/>
          </p:nvCxnSpPr>
          <p:spPr>
            <a:xfrm flipH="1">
              <a:off x="4817771" y="4005064"/>
              <a:ext cx="500247" cy="1739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9030816" y="3902603"/>
            <a:ext cx="2899293" cy="1438319"/>
            <a:chOff x="7236296" y="3934897"/>
            <a:chExt cx="2899293" cy="1438319"/>
          </a:xfrm>
        </p:grpSpPr>
        <p:sp>
          <p:nvSpPr>
            <p:cNvPr id="23" name="Elipse 22"/>
            <p:cNvSpPr/>
            <p:nvPr/>
          </p:nvSpPr>
          <p:spPr>
            <a:xfrm>
              <a:off x="7357947" y="4037358"/>
              <a:ext cx="2777642" cy="133585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    DIMINUIÇÃO SISTEMÁTICA DE SUBSÍDIOS</a:t>
              </a:r>
              <a:endParaRPr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4" name="Conector de seta reta 23"/>
            <p:cNvCxnSpPr/>
            <p:nvPr/>
          </p:nvCxnSpPr>
          <p:spPr>
            <a:xfrm>
              <a:off x="7236296" y="3934897"/>
              <a:ext cx="424203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6597870" y="4165814"/>
            <a:ext cx="3208282" cy="2365841"/>
            <a:chOff x="4720526" y="4283884"/>
            <a:chExt cx="3208282" cy="2365841"/>
          </a:xfrm>
        </p:grpSpPr>
        <p:sp>
          <p:nvSpPr>
            <p:cNvPr id="26" name="Elipse 25"/>
            <p:cNvSpPr/>
            <p:nvPr/>
          </p:nvSpPr>
          <p:spPr>
            <a:xfrm>
              <a:off x="4720526" y="5461725"/>
              <a:ext cx="3208282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REDUÇÃO DO CUSTO BRASIL - PAÍS MAIS COMPETITIVO</a:t>
              </a:r>
            </a:p>
          </p:txBody>
        </p:sp>
        <p:cxnSp>
          <p:nvCxnSpPr>
            <p:cNvPr id="27" name="Conector de seta reta 26"/>
            <p:cNvCxnSpPr/>
            <p:nvPr/>
          </p:nvCxnSpPr>
          <p:spPr>
            <a:xfrm>
              <a:off x="6209071" y="4283884"/>
              <a:ext cx="0" cy="14311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89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6826275" y="2493732"/>
            <a:ext cx="2520280" cy="1790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DESAFIOS</a:t>
            </a:r>
          </a:p>
          <a:p>
            <a:pPr algn="ctr"/>
            <a:r>
              <a:rPr lang="pt-BR" sz="15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ESTRUTURAIS</a:t>
            </a:r>
            <a:endParaRPr sz="15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526924" y="295942"/>
            <a:ext cx="3010919" cy="2197790"/>
            <a:chOff x="4649580" y="295942"/>
            <a:chExt cx="3010919" cy="2197790"/>
          </a:xfrm>
        </p:grpSpPr>
        <p:sp>
          <p:nvSpPr>
            <p:cNvPr id="11" name="Elipse 10"/>
            <p:cNvSpPr/>
            <p:nvPr/>
          </p:nvSpPr>
          <p:spPr>
            <a:xfrm>
              <a:off x="4649580" y="295942"/>
              <a:ext cx="3010919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PRIVATIZAÇÃO DE PORTOS NÃO ESTRATÉGICOS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2" name="Conector de seta reta 11"/>
            <p:cNvCxnSpPr>
              <a:endCxn id="11" idx="4"/>
            </p:cNvCxnSpPr>
            <p:nvPr/>
          </p:nvCxnSpPr>
          <p:spPr>
            <a:xfrm flipH="1" flipV="1">
              <a:off x="6155040" y="1483942"/>
              <a:ext cx="54032" cy="10097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4619297" y="1436694"/>
            <a:ext cx="2580035" cy="1311189"/>
            <a:chOff x="3197988" y="1436694"/>
            <a:chExt cx="2124000" cy="1311189"/>
          </a:xfrm>
        </p:grpSpPr>
        <p:sp>
          <p:nvSpPr>
            <p:cNvPr id="14" name="Elipse 13"/>
            <p:cNvSpPr/>
            <p:nvPr/>
          </p:nvSpPr>
          <p:spPr>
            <a:xfrm>
              <a:off x="3197988" y="1436694"/>
              <a:ext cx="2124000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CONCESSÃO DE PORTOS ESTRATÉGICOS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5" name="Conector de seta reta 14"/>
            <p:cNvCxnSpPr/>
            <p:nvPr/>
          </p:nvCxnSpPr>
          <p:spPr>
            <a:xfrm flipH="1" flipV="1">
              <a:off x="4945086" y="2485721"/>
              <a:ext cx="369086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8699775" y="1416597"/>
            <a:ext cx="2943388" cy="1624579"/>
            <a:chOff x="6822430" y="1416598"/>
            <a:chExt cx="2943388" cy="1339296"/>
          </a:xfrm>
        </p:grpSpPr>
        <p:sp>
          <p:nvSpPr>
            <p:cNvPr id="17" name="Elipse 16"/>
            <p:cNvSpPr/>
            <p:nvPr/>
          </p:nvSpPr>
          <p:spPr>
            <a:xfrm>
              <a:off x="6822430" y="1416598"/>
              <a:ext cx="2943388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EQUILÍBRIO DE CONTAS DAS AUTORIDADES PORTUÁRIAS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8" name="Conector de seta reta 17"/>
            <p:cNvCxnSpPr/>
            <p:nvPr/>
          </p:nvCxnSpPr>
          <p:spPr>
            <a:xfrm flipV="1">
              <a:off x="7092280" y="2493732"/>
              <a:ext cx="288032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4380223" y="4005064"/>
            <a:ext cx="2815140" cy="1188000"/>
            <a:chOff x="3047301" y="4005064"/>
            <a:chExt cx="2270717" cy="1188000"/>
          </a:xfrm>
        </p:grpSpPr>
        <p:sp>
          <p:nvSpPr>
            <p:cNvPr id="20" name="Elipse 19"/>
            <p:cNvSpPr/>
            <p:nvPr/>
          </p:nvSpPr>
          <p:spPr>
            <a:xfrm>
              <a:off x="3047301" y="4005064"/>
              <a:ext cx="2244543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MELHORIA NO AMBIENTE DE NEGÓCIOS 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1" name="Conector de seta reta 20"/>
            <p:cNvCxnSpPr>
              <a:endCxn id="20" idx="7"/>
            </p:cNvCxnSpPr>
            <p:nvPr/>
          </p:nvCxnSpPr>
          <p:spPr>
            <a:xfrm flipH="1">
              <a:off x="4963138" y="4005064"/>
              <a:ext cx="354880" cy="1739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8768772" y="3613667"/>
            <a:ext cx="3423227" cy="1934602"/>
            <a:chOff x="6822428" y="3934897"/>
            <a:chExt cx="3423227" cy="1438319"/>
          </a:xfrm>
        </p:grpSpPr>
        <p:sp>
          <p:nvSpPr>
            <p:cNvPr id="23" name="Elipse 22"/>
            <p:cNvSpPr/>
            <p:nvPr/>
          </p:nvSpPr>
          <p:spPr>
            <a:xfrm>
              <a:off x="6822428" y="4185216"/>
              <a:ext cx="3423227" cy="1188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POLÍTICAS PÚBLICAS DE INCENTIVO AO COMÉRCIO EXTERIOR E À UTILIZAÇÃO DO MODAL AQUAVIÁRIO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4" name="Conector de seta reta 23"/>
            <p:cNvCxnSpPr/>
            <p:nvPr/>
          </p:nvCxnSpPr>
          <p:spPr>
            <a:xfrm>
              <a:off x="7236296" y="3934897"/>
              <a:ext cx="424203" cy="262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6462106" y="4165814"/>
            <a:ext cx="3144737" cy="2628936"/>
            <a:chOff x="4584762" y="4283884"/>
            <a:chExt cx="3144737" cy="2628936"/>
          </a:xfrm>
        </p:grpSpPr>
        <p:sp>
          <p:nvSpPr>
            <p:cNvPr id="26" name="Elipse 25"/>
            <p:cNvSpPr/>
            <p:nvPr/>
          </p:nvSpPr>
          <p:spPr>
            <a:xfrm>
              <a:off x="4584762" y="5515042"/>
              <a:ext cx="3144737" cy="139777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MANUTENÇÃO DAS LINHAS DE CRÉDITO </a:t>
              </a:r>
              <a:endParaRPr lang="pt-BR" sz="14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27" name="Conector de seta reta 26"/>
            <p:cNvCxnSpPr/>
            <p:nvPr/>
          </p:nvCxnSpPr>
          <p:spPr>
            <a:xfrm>
              <a:off x="6209071" y="4283884"/>
              <a:ext cx="0" cy="14311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tângulo 28"/>
          <p:cNvSpPr/>
          <p:nvPr/>
        </p:nvSpPr>
        <p:spPr>
          <a:xfrm>
            <a:off x="6003632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2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11089</TotalTime>
  <Words>560</Words>
  <Application>Microsoft Office PowerPoint</Application>
  <PresentationFormat>Widescreen</PresentationFormat>
  <Paragraphs>161</Paragraphs>
  <Slides>13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13</vt:i4>
      </vt:variant>
    </vt:vector>
  </HeadingPairs>
  <TitlesOfParts>
    <vt:vector size="30" baseType="lpstr">
      <vt:lpstr>MS PGothic</vt:lpstr>
      <vt:lpstr>MS PGothic</vt:lpstr>
      <vt:lpstr>Aharoni</vt:lpstr>
      <vt:lpstr>Arial</vt:lpstr>
      <vt:lpstr>Arial Black</vt:lpstr>
      <vt:lpstr>Calibri</vt:lpstr>
      <vt:lpstr>Calibri Light</vt:lpstr>
      <vt:lpstr>Candara</vt:lpstr>
      <vt:lpstr>Century Gothic</vt:lpstr>
      <vt:lpstr>Tw Cen MT</vt:lpstr>
      <vt:lpstr>Tw Cen MT Condensed</vt:lpstr>
      <vt:lpstr>Wingdings</vt:lpstr>
      <vt:lpstr>Wingdings 2</vt:lpstr>
      <vt:lpstr>Wingdings 3</vt:lpstr>
      <vt:lpstr>Tema do Office</vt:lpstr>
      <vt:lpstr>Mediano</vt:lpstr>
      <vt:lpstr>Integral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</vt:lpstr>
      <vt:lpstr>Apresentação do PowerPoint</vt:lpstr>
      <vt:lpstr>Apresentação do PowerPoint</vt:lpstr>
      <vt:lpstr>Apresentação do PowerPoint</vt:lpstr>
      <vt:lpstr>Apresentação do PowerPoint</vt:lpstr>
      <vt:lpstr>  O que esperar da ANTAQ ?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Gontijo Fonseca</dc:creator>
  <cp:lastModifiedBy>Mário Povia</cp:lastModifiedBy>
  <cp:revision>61</cp:revision>
  <cp:lastPrinted>2019-06-26T20:49:16Z</cp:lastPrinted>
  <dcterms:created xsi:type="dcterms:W3CDTF">2018-08-10T18:57:40Z</dcterms:created>
  <dcterms:modified xsi:type="dcterms:W3CDTF">2019-07-22T01:16:15Z</dcterms:modified>
</cp:coreProperties>
</file>